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8.webp" ContentType="image/webp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365" r:id="rId3"/>
    <p:sldId id="366" r:id="rId4"/>
    <p:sldId id="361" r:id="rId5"/>
    <p:sldId id="458" r:id="rId6"/>
    <p:sldId id="343" r:id="rId7"/>
    <p:sldId id="257" r:id="rId8"/>
    <p:sldId id="278" r:id="rId9"/>
    <p:sldId id="359" r:id="rId10"/>
    <p:sldId id="351" r:id="rId11"/>
    <p:sldId id="355" r:id="rId12"/>
    <p:sldId id="362" r:id="rId13"/>
    <p:sldId id="416" r:id="rId14"/>
    <p:sldId id="279" r:id="rId15"/>
    <p:sldId id="363" r:id="rId16"/>
    <p:sldId id="280" r:id="rId17"/>
    <p:sldId id="281" r:id="rId18"/>
    <p:sldId id="282" r:id="rId19"/>
    <p:sldId id="283" r:id="rId20"/>
    <p:sldId id="337" r:id="rId21"/>
    <p:sldId id="284" r:id="rId22"/>
    <p:sldId id="357" r:id="rId23"/>
    <p:sldId id="285" r:id="rId24"/>
    <p:sldId id="286" r:id="rId25"/>
    <p:sldId id="287" r:id="rId26"/>
    <p:sldId id="289" r:id="rId27"/>
    <p:sldId id="292" r:id="rId28"/>
    <p:sldId id="294" r:id="rId29"/>
    <p:sldId id="303" r:id="rId30"/>
    <p:sldId id="299" r:id="rId31"/>
    <p:sldId id="304" r:id="rId32"/>
    <p:sldId id="305" r:id="rId33"/>
    <p:sldId id="307" r:id="rId34"/>
    <p:sldId id="308" r:id="rId35"/>
    <p:sldId id="310" r:id="rId36"/>
    <p:sldId id="309" r:id="rId37"/>
    <p:sldId id="358" r:id="rId38"/>
    <p:sldId id="313" r:id="rId39"/>
    <p:sldId id="314" r:id="rId40"/>
    <p:sldId id="315" r:id="rId41"/>
    <p:sldId id="316" r:id="rId42"/>
    <p:sldId id="317" r:id="rId43"/>
    <p:sldId id="318" r:id="rId44"/>
    <p:sldId id="321" r:id="rId45"/>
    <p:sldId id="322" r:id="rId46"/>
    <p:sldId id="329" r:id="rId47"/>
    <p:sldId id="330" r:id="rId48"/>
    <p:sldId id="331" r:id="rId49"/>
    <p:sldId id="332" r:id="rId50"/>
    <p:sldId id="333" r:id="rId51"/>
    <p:sldId id="334" r:id="rId52"/>
    <p:sldId id="335" r:id="rId53"/>
    <p:sldId id="336" r:id="rId54"/>
    <p:sldId id="367" r:id="rId55"/>
  </p:sldIdLst>
  <p:sldSz cx="9144000" cy="6858000" type="screen4x3"/>
  <p:notesSz cx="6858000" cy="9144000"/>
  <p:custDataLst>
    <p:tags r:id="rId61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81" d="100"/>
          <a:sy n="81" d="100"/>
        </p:scale>
        <p:origin x="1498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1" Type="http://schemas.openxmlformats.org/officeDocument/2006/relationships/tags" Target="tags/tag3.xml"/><Relationship Id="rId60" Type="http://schemas.openxmlformats.org/officeDocument/2006/relationships/tableStyles" Target="tableStyles.xml"/><Relationship Id="rId6" Type="http://schemas.openxmlformats.org/officeDocument/2006/relationships/slide" Target="slides/slide4.xml"/><Relationship Id="rId59" Type="http://schemas.openxmlformats.org/officeDocument/2006/relationships/viewProps" Target="viewProps.xml"/><Relationship Id="rId58" Type="http://schemas.openxmlformats.org/officeDocument/2006/relationships/presProps" Target="presProps.xml"/><Relationship Id="rId57" Type="http://schemas.openxmlformats.org/officeDocument/2006/relationships/handoutMaster" Target="handoutMasters/handoutMaster1.xml"/><Relationship Id="rId56" Type="http://schemas.openxmlformats.org/officeDocument/2006/relationships/notesMaster" Target="notesMasters/notesMaster1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kumimoji="0" sz="120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kumimoji="0" sz="1200">
                <a:latin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26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kumimoji="0" sz="120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26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p>
            <a:pPr lvl="0" algn="r" eaLnBrk="1" fontAlgn="base" hangingPunct="1">
              <a:buNone/>
            </a:pPr>
            <a:fld id="{9A0DB2DC-4C9A-4742-B13C-FB6460FD3503}" type="slidenum">
              <a:rPr lang="en-US" altLang="zh-CN" sz="12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z="1200" strike="noStrike" noProof="1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157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kumimoji="0" sz="120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kumimoji="0" sz="1200">
                <a:latin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0" name="Rectangle 4"/>
          <p:cNvSpPr>
            <a:spLocks noRo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157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57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kumimoji="0" sz="120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57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p>
            <a:pPr lvl="0" algn="r" eaLnBrk="1" fontAlgn="base" hangingPunct="1">
              <a:buNone/>
            </a:pPr>
            <a:fld id="{9A0DB2DC-4C9A-4742-B13C-FB6460FD3503}" type="slidenum">
              <a:rPr lang="en-US" altLang="zh-CN" sz="12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z="1200" strike="noStrike" noProof="1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/>
          <p:cNvGrpSpPr/>
          <p:nvPr/>
        </p:nvGrpSpPr>
        <p:grpSpPr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2051" name="Group 3"/>
            <p:cNvGrpSpPr/>
            <p:nvPr/>
          </p:nvGrpSpPr>
          <p:grpSpPr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0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2054" name="Group 6"/>
            <p:cNvGrpSpPr/>
            <p:nvPr/>
          </p:nvGrpSpPr>
          <p:grpSpPr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8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5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2060" name="Picture 18" descr="Slide_12z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3888" y="0"/>
            <a:ext cx="865187" cy="1025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3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5133" name="Rectangle 1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371600" y="3886200"/>
            <a:ext cx="6400800" cy="17526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13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906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kumimoji="0" sz="1400">
                <a:solidFill>
                  <a:schemeClr val="bg2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29000" y="6248400"/>
            <a:ext cx="28956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ctr" eaLnBrk="1" hangingPunct="1">
              <a:defRPr kumimoji="0" sz="1400">
                <a:solidFill>
                  <a:schemeClr val="bg2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b" anchorCtr="0" compatLnSpc="1"/>
          <a:p>
            <a:pPr lvl="0" algn="r" eaLnBrk="1" fontAlgn="base" hangingPunct="1">
              <a:buNone/>
            </a:pPr>
            <a:fld id="{9A0DB2DC-4C9A-4742-B13C-FB6460FD3503}" type="slidenum">
              <a:rPr lang="en-US" altLang="zh-CN" sz="1400" strike="noStrike" noProof="1" dirty="0">
                <a:solidFill>
                  <a:schemeClr val="bg2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z="1400" strike="noStrike" noProof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897563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8975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138113" y="368300"/>
            <a:ext cx="466725" cy="4746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520700" y="368300"/>
            <a:ext cx="349250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261938" y="790575"/>
            <a:ext cx="449263" cy="474663"/>
          </a:xfrm>
          <a:prstGeom prst="rect">
            <a:avLst/>
          </a:prstGeom>
          <a:solidFill>
            <a:schemeClr val="folHlink"/>
          </a:solidFill>
          <a:ln>
            <a:noFill/>
          </a:ln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631825" y="790575"/>
            <a:ext cx="392113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ltGray">
          <a:xfrm>
            <a:off x="0" y="746125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482600" y="260350"/>
            <a:ext cx="74613" cy="10525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163513" y="1050925"/>
            <a:ext cx="8751888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5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600"/>
            <a:ext cx="6165850" cy="685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/>
          <a:p>
            <a:pPr lvl="0"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pic>
        <p:nvPicPr>
          <p:cNvPr id="1034" name="Picture 12" descr="Slide_12z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243888" y="0"/>
            <a:ext cx="865187" cy="1025525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ea typeface="华文新魏" panose="0201080004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ea typeface="华文新魏" panose="0201080004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ea typeface="华文新魏" panose="0201080004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ea typeface="华文新魏" panose="0201080004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ea typeface="华文新魏" panose="0201080004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ea typeface="华文新魏" panose="0201080004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ea typeface="华文新魏" panose="0201080004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anose="020B0604030504040204" pitchFamily="34" charset="0"/>
          <a:ea typeface="华文新魏" panose="0201080004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kumimoji="1" sz="28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kumimoji="1" sz="2400" b="1">
          <a:solidFill>
            <a:schemeClr val="tx1"/>
          </a:solidFill>
          <a:latin typeface="+mn-lt"/>
          <a:ea typeface="仿宋_GB2312" pitchFamily="49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kumimoji="1" sz="2400" b="1">
          <a:solidFill>
            <a:schemeClr val="tx1"/>
          </a:solidFill>
          <a:latin typeface="+mn-lt"/>
          <a:ea typeface="仿宋_GB2312" pitchFamily="49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kumimoji="1" sz="2400" b="1">
          <a:solidFill>
            <a:schemeClr val="tx1"/>
          </a:solidFill>
          <a:latin typeface="+mn-lt"/>
          <a:ea typeface="仿宋_GB2312" pitchFamily="49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kumimoji="1" sz="2400" b="1">
          <a:solidFill>
            <a:schemeClr val="tx1"/>
          </a:solidFill>
          <a:latin typeface="+mn-lt"/>
          <a:ea typeface="仿宋_GB2312" pitchFamily="49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kumimoji="1" sz="2400" b="1">
          <a:solidFill>
            <a:schemeClr val="tx1"/>
          </a:solidFill>
          <a:latin typeface="+mn-lt"/>
          <a:ea typeface="仿宋_GB2312" pitchFamily="49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kumimoji="1" sz="2400" b="1">
          <a:solidFill>
            <a:schemeClr val="tx1"/>
          </a:solidFill>
          <a:latin typeface="+mn-lt"/>
          <a:ea typeface="仿宋_GB2312" pitchFamily="49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kumimoji="1" sz="2400" b="1">
          <a:solidFill>
            <a:schemeClr val="tx1"/>
          </a:solidFill>
          <a:latin typeface="+mn-lt"/>
          <a:ea typeface="仿宋_GB2312" pitchFamily="49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kumimoji="1" sz="2400" b="1">
          <a:solidFill>
            <a:schemeClr val="tx1"/>
          </a:solidFill>
          <a:latin typeface="+mn-lt"/>
          <a:ea typeface="仿宋_GB2312" pitchFamily="49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hyperlink" Target="http://www.scholat.com/weijia" TargetMode="External"/><Relationship Id="rId1" Type="http://schemas.openxmlformats.org/officeDocument/2006/relationships/hyperlink" Target="mailto:csjwei@scut.edu.cn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webp"/><Relationship Id="rId1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GIF"/><Relationship Id="rId1" Type="http://schemas.openxmlformats.org/officeDocument/2006/relationships/image" Target="../media/image11.GIF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jdkdownload.doc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www.eclipse.org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6738" name="Rectangle 2"/>
          <p:cNvSpPr>
            <a:spLocks noGrp="1" noChangeArrowheads="1"/>
          </p:cNvSpPr>
          <p:nvPr>
            <p:ph type="ctrTitle"/>
          </p:nvPr>
        </p:nvSpPr>
        <p:spPr/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4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《Java</a:t>
            </a:r>
            <a:r>
              <a:rPr kumimoji="1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程序设计</a:t>
            </a:r>
            <a:r>
              <a:rPr kumimoji="1" lang="en-US" altLang="zh-CN" sz="4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》</a:t>
            </a:r>
            <a:endParaRPr kumimoji="1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122" name="文本框 3"/>
          <p:cNvSpPr txBox="1"/>
          <p:nvPr/>
        </p:nvSpPr>
        <p:spPr>
          <a:xfrm>
            <a:off x="827088" y="3644900"/>
            <a:ext cx="7273925" cy="157003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eaLnBrk="0" hangingPunct="0"/>
            <a:r>
              <a:rPr lang="zh-CN" altLang="en-US" b="1" dirty="0">
                <a:latin typeface="Tahoma" panose="020B0604030504040204" pitchFamily="34" charset="0"/>
                <a:ea typeface="宋体" panose="02010600030101010101" pitchFamily="2" charset="-122"/>
              </a:rPr>
              <a:t>韦佳</a:t>
            </a:r>
            <a:endParaRPr lang="en-US" altLang="zh-CN" b="1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algn="ctr" eaLnBrk="0" hangingPunct="0"/>
            <a:r>
              <a:rPr lang="zh-CN" altLang="en-US" b="1" dirty="0">
                <a:latin typeface="Tahoma" panose="020B0604030504040204" pitchFamily="34" charset="0"/>
                <a:ea typeface="宋体" panose="02010600030101010101" pitchFamily="2" charset="-122"/>
              </a:rPr>
              <a:t>华南理工大学 计算机科学与工程学院</a:t>
            </a:r>
            <a:r>
              <a:rPr lang="en-US" altLang="zh-CN" b="1" dirty="0">
                <a:latin typeface="Tahoma" panose="020B0604030504040204" pitchFamily="34" charset="0"/>
                <a:ea typeface="宋体" panose="02010600030101010101" pitchFamily="2" charset="-122"/>
              </a:rPr>
              <a:t> B3-301</a:t>
            </a:r>
            <a:endParaRPr lang="en-US" altLang="zh-CN" b="1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algn="ctr" eaLnBrk="0" hangingPunct="0"/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  <a:hlinkClick r:id="rId1"/>
              </a:rPr>
              <a:t>csjwei@scut.edu.cn</a:t>
            </a:r>
            <a:endParaRPr lang="en-US" altLang="zh-CN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algn="ctr" eaLnBrk="0" hangingPunct="0"/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  <a:hlinkClick r:id="rId2"/>
              </a:rPr>
              <a:t>http://www.scholat.com/weijia</a:t>
            </a:r>
            <a:endParaRPr lang="en-US" altLang="zh-CN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228600"/>
            <a:ext cx="6453188" cy="685800"/>
          </a:xfrm>
        </p:spPr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James Gosling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（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Java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语言之父）</a:t>
            </a: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3314" name="Picture 5" descr="sunjava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0" y="1484630"/>
            <a:ext cx="6552565" cy="48190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366713"/>
            <a:ext cx="7029450" cy="685800"/>
          </a:xfrm>
        </p:spPr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Tiobe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（</a:t>
            </a:r>
            <a:r>
              <a:rPr kumimoji="1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 "The Importance of Being Earnest"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）排行榜</a:t>
            </a: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7315" y="1557020"/>
            <a:ext cx="9006840" cy="38360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" y="3573145"/>
            <a:ext cx="9006205" cy="29552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谁才是最好的编程语言？</a:t>
            </a:r>
            <a:endParaRPr lang="zh-CN" altLang="en-US"/>
          </a:p>
        </p:txBody>
      </p:sp>
      <p:pic>
        <p:nvPicPr>
          <p:cNvPr id="101" name="图片 10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11655" y="1143635"/>
            <a:ext cx="5861050" cy="55238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1.1.2 Java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虚拟机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323850" y="1196975"/>
            <a:ext cx="8610600" cy="52578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1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1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363" name="Text Box 5"/>
          <p:cNvSpPr txBox="1"/>
          <p:nvPr/>
        </p:nvSpPr>
        <p:spPr>
          <a:xfrm>
            <a:off x="539750" y="1557338"/>
            <a:ext cx="7920038" cy="452310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just">
              <a:spcBef>
                <a:spcPct val="50000"/>
              </a:spcBef>
            </a:pP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      </a:t>
            </a:r>
            <a:r>
              <a:rPr lang="en-US" altLang="zh-CN" dirty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Java</a:t>
            </a:r>
            <a:r>
              <a:rPr lang="zh-CN" altLang="en-US" dirty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虚拟机</a:t>
            </a:r>
            <a:r>
              <a:rPr lang="en-US" altLang="zh-CN" dirty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(Java Virtual Machine, JVM)</a:t>
            </a:r>
            <a:r>
              <a:rPr lang="zh-CN" altLang="en-US" dirty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是软件模拟的计算机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，可以在任何处理器上（无论是在计算机中还是在其它电子设备中）安全并且兼容地执行保存在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.class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文件中的字节码。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Java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程序的跨平台特性主要是指字节码文件可以在任何具有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Java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虚拟机环境的计算机或者电子设备上运行。</a:t>
            </a:r>
            <a:r>
              <a:rPr lang="en-US" altLang="zh-CN" dirty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Java</a:t>
            </a:r>
            <a:r>
              <a:rPr lang="zh-CN" altLang="en-US" dirty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虚拟机中的</a:t>
            </a:r>
            <a:r>
              <a:rPr lang="en-US" altLang="zh-CN" dirty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Java</a:t>
            </a:r>
            <a:r>
              <a:rPr lang="zh-CN" altLang="en-US" dirty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解释器（</a:t>
            </a:r>
            <a:r>
              <a:rPr lang="en-US" altLang="zh-CN" dirty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java.exe</a:t>
            </a:r>
            <a:r>
              <a:rPr lang="zh-CN" altLang="en-US" dirty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）负责将字节码文件解释成为特定的机器码并执行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。但是，</a:t>
            </a:r>
            <a:r>
              <a:rPr lang="en-US" altLang="zh-CN" dirty="0">
                <a:solidFill>
                  <a:srgbClr val="00B05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Java</a:t>
            </a:r>
            <a:r>
              <a:rPr lang="zh-CN" altLang="en-US" dirty="0">
                <a:solidFill>
                  <a:srgbClr val="00B05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虚拟机的建立需要针对不同的软硬件平台做专门的实现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，既要考虑处理器的型号，也要考虑操作系统的种类。目前在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SPARC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结构、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X86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结构、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MIPS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和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PPC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等嵌入式处理芯片上，以及在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UNIX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Linux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Windows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和部分实时操作系统上都实现了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Java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虚拟机。 </a:t>
            </a:r>
            <a:endParaRPr lang="zh-CN" altLang="en-US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385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4625" y="230188"/>
            <a:ext cx="6367463" cy="63674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1.1.3 Java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是不断扩展的计算平台</a:t>
            </a: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323850" y="1196975"/>
            <a:ext cx="8610600" cy="52578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1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1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411" name="Text Box 4"/>
          <p:cNvSpPr txBox="1"/>
          <p:nvPr/>
        </p:nvSpPr>
        <p:spPr>
          <a:xfrm>
            <a:off x="539750" y="1557338"/>
            <a:ext cx="7920038" cy="4524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企业计算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: Java 2 </a:t>
            </a:r>
            <a:r>
              <a:rPr lang="en-US" altLang="zh-CN" b="1" dirty="0">
                <a:latin typeface="Tahoma" panose="020B0604030504040204" pitchFamily="34" charset="0"/>
                <a:ea typeface="宋体" panose="02010600030101010101" pitchFamily="2" charset="-122"/>
              </a:rPr>
              <a:t>Enterprise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 Edition  (J2EE)</a:t>
            </a:r>
            <a:endParaRPr lang="en-US" altLang="zh-CN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桌面计算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: Java 2 </a:t>
            </a:r>
            <a:r>
              <a:rPr lang="en-US" altLang="zh-CN" b="1" dirty="0">
                <a:latin typeface="Tahoma" panose="020B0604030504040204" pitchFamily="34" charset="0"/>
                <a:ea typeface="宋体" panose="02010600030101010101" pitchFamily="2" charset="-122"/>
              </a:rPr>
              <a:t>Standard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 Edition    (J2SE)</a:t>
            </a:r>
            <a:endParaRPr lang="en-US" altLang="zh-CN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嵌入计算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: Java 2 </a:t>
            </a:r>
            <a:r>
              <a:rPr lang="en-US" altLang="zh-CN" b="1" dirty="0">
                <a:latin typeface="Tahoma" panose="020B0604030504040204" pitchFamily="34" charset="0"/>
                <a:ea typeface="宋体" panose="02010600030101010101" pitchFamily="2" charset="-122"/>
              </a:rPr>
              <a:t>Micro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 Edition          (J2ME)</a:t>
            </a:r>
            <a:endParaRPr lang="en-US" altLang="zh-CN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algn="just"/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为了满足不同应用领域的需求，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Java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提供了许多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API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（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Application Programming Interface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），这些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API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分成以下三大类。</a:t>
            </a:r>
            <a:endParaRPr lang="zh-CN" altLang="en-US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algn="just"/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     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）、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Java Core API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：由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Sun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制定的基本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API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，任何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Java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平台都必须提供。</a:t>
            </a:r>
            <a:endParaRPr lang="zh-CN" altLang="en-US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algn="just"/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     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）、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Java Standard Extension API(javax)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：由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Sun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制定的扩充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API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，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Java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平台可以选择性地提供或加装。</a:t>
            </a:r>
            <a:endParaRPr lang="zh-CN" altLang="en-US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algn="just"/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     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3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）、厂商或组织所提供的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API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：由各家公司或组织所提供。 </a:t>
            </a:r>
            <a:endParaRPr lang="zh-CN" altLang="en-US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1.1.3 Java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是不断扩展的计算平台</a:t>
            </a: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8434" name="Text Box 4"/>
          <p:cNvSpPr txBox="1"/>
          <p:nvPr/>
        </p:nvSpPr>
        <p:spPr>
          <a:xfrm>
            <a:off x="539750" y="1557338"/>
            <a:ext cx="7920038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endParaRPr lang="zh-CN" altLang="zh-CN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8435" name="Text Box 8"/>
          <p:cNvSpPr txBox="1"/>
          <p:nvPr/>
        </p:nvSpPr>
        <p:spPr>
          <a:xfrm>
            <a:off x="971550" y="1700213"/>
            <a:ext cx="6192838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endParaRPr lang="zh-CN" altLang="zh-CN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18436" name="Picture 15" descr="https://timgsa.baidu.com/timg?image&amp;quality=80&amp;size=b9999_10000&amp;sec=1504609702991&amp;di=1e7e1de77fbdb6d7fcbfa4185fe6d2f6&amp;imgtype=0&amp;src=http%3A%2F%2Fwww.cankau.cn%2Fuploadfile%2F2010%2F1014%2F20101014102927249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9350" y="1196975"/>
            <a:ext cx="6553200" cy="54705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1.1.4 Java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语言的特点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304800" y="1268413"/>
            <a:ext cx="8610600" cy="52578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Java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语言具有简单、面向对象、分布式、健壮、安全、结构中立、可移植、多线程、动态等特点。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1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）简单 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   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Java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的风格类似于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C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、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C++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；摒弃了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C++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中容易引发程序错误的地方，如指针和内存管理；提供了丰富的类库 ；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Java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虚拟机很小，能够在资源有限的计算机上执行。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2)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面向对象 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   纯粹的面向对象的语言。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3)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分布式 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   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Java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包括一个支持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HTTP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和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FTP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等基于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TCP/IP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的子库。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4)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健壮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   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Java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致力于检查程序在编译和运行时的错误。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Java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自己管理内存，减少了内存出错的可能性。</a:t>
            </a:r>
            <a:r>
              <a:rPr kumimoji="1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 </a:t>
            </a:r>
            <a:endParaRPr kumimoji="1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1.1.4 Java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语言的特点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304800" y="1371600"/>
            <a:ext cx="8610600" cy="52578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5)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安全  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   指针和释放内存等原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C++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功能被删除，避免了非法内存操作；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Java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程序在计算机上执行前，要经过多次测试。 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6)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结构中立 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   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Java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源程序被编译成一种高层次的与机器无关的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bytecode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格式语言（伪代码），这种语言在虚拟机上运行，由机器相关的解释器实现执行。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7)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可移植 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   与体系结构无关的特性使得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Java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应用程序可以在配备了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Java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解释器和运行环境的任何计算机系统上运行，这成为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Java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应用软件便于移植的良好基础。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1.1.4 Java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语言的特点</a:t>
            </a: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547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304800" y="1371600"/>
            <a:ext cx="8610600" cy="52578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8)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多线程 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   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Java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提供的多线程功能使得在一个程序里可同时执行多个小任务。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9)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动态 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   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Java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的动态特性是其面向对象设计方法的发展。它允许程序动态地装入运行过程中所需要的类，这是利用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C++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语言进行面向对象程序设计所无法实现的。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endParaRPr kumimoji="1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教材</a:t>
            </a: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1" lang="zh-CN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杨瑞龙、李芝兴主编，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《Java</a:t>
            </a:r>
            <a:r>
              <a:rPr kumimoji="1" lang="zh-CN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程序设计之网络编程（第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r>
              <a:rPr kumimoji="1" lang="zh-CN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版）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》</a:t>
            </a:r>
            <a:r>
              <a:rPr kumimoji="1" lang="zh-CN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，清华大学出版社，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2018.12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147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2075" y="2897188"/>
            <a:ext cx="2654300" cy="37322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8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838" y="2897188"/>
            <a:ext cx="2652712" cy="37322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1.1.5 Java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与</a:t>
            </a: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C/C++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语言的异同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304800" y="1371600"/>
            <a:ext cx="8515350" cy="52578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Java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语言是一种功能强大语言，但几乎没有一点含混的特征。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C/C++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安全性不好，但还是被大家所接受，所以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Java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使用了类似于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C/C++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的语法，而去除了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C/C++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中许多不合理的内容，以实现其简单、健壮、安全等特性。下面列出几点主要的区别： 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1) 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全局变量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2) 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指针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3) 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内存管理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4) 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类型转换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5) 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结构和联合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6) 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宏定义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4581" name="Picture 5" descr="C++垃圾回收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1775" y="3933825"/>
            <a:ext cx="2698750" cy="17986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82" name="Picture 6" descr="Java垃圾回收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525" y="3933825"/>
            <a:ext cx="2624138" cy="17986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Rectangle 2"/>
          <p:cNvSpPr/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r>
              <a:rPr lang="en-US" altLang="zh-CN" dirty="0">
                <a:effectLst/>
              </a:rPr>
              <a:t>Java</a:t>
            </a:r>
            <a:r>
              <a:rPr lang="zh-CN" altLang="en-US" dirty="0">
                <a:effectLst/>
              </a:rPr>
              <a:t>黑的观点</a:t>
            </a:r>
            <a:endParaRPr lang="zh-CN" altLang="en-US" dirty="0">
              <a:effectLst/>
            </a:endParaRPr>
          </a:p>
        </p:txBody>
      </p:sp>
      <p:pic>
        <p:nvPicPr>
          <p:cNvPr id="89092" name="Picture 4" descr="C++ vs Jav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1318" y="1772603"/>
            <a:ext cx="2465387" cy="1800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075" y="4351338"/>
            <a:ext cx="2603500" cy="17319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775" y="4351338"/>
            <a:ext cx="2644775" cy="17319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3860800" y="4986338"/>
            <a:ext cx="587375" cy="46196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b="1" dirty="0">
                <a:latin typeface="Tahoma" panose="020B0604030504040204" pitchFamily="34" charset="0"/>
                <a:ea typeface="宋体" panose="02010600030101010101" pitchFamily="2" charset="-122"/>
              </a:rPr>
              <a:t>VS</a:t>
            </a:r>
            <a:endParaRPr lang="zh-CN" altLang="en-US" b="1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9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第</a:t>
            </a:r>
            <a:r>
              <a:rPr kumimoji="1" lang="en-US" altLang="zh-CN" sz="40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</a:t>
            </a:r>
            <a:r>
              <a:rPr kumimoji="1" lang="zh-CN" altLang="en-US" sz="40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章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1" lang="en-US" altLang="zh-CN" sz="40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Java</a:t>
            </a:r>
            <a:r>
              <a:rPr kumimoji="1" lang="zh-CN" altLang="en-US" sz="40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语言概述</a:t>
            </a:r>
            <a:endParaRPr kumimoji="1" lang="zh-CN" altLang="en-US" sz="40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971550" y="1371600"/>
            <a:ext cx="7993063" cy="5153025"/>
          </a:xfrm>
          <a:solidFill>
            <a:srgbClr val="C0C0C0"/>
          </a:solidFill>
          <a:ln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1.1 Java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语言的产生及其特点 </a:t>
            </a: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1.2 Java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运行环境与开发环境</a:t>
            </a: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1.3 Java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程序举例</a:t>
            </a: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1.4 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其他集成运行环境</a:t>
            </a: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1" lang="en-US" altLang="zh-CN" sz="2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9156" name="AutoShape 4"/>
          <p:cNvSpPr/>
          <p:nvPr/>
        </p:nvSpPr>
        <p:spPr>
          <a:xfrm>
            <a:off x="323850" y="2420938"/>
            <a:ext cx="617538" cy="485775"/>
          </a:xfrm>
          <a:prstGeom prst="rightArrow">
            <a:avLst>
              <a:gd name="adj1" fmla="val 50000"/>
              <a:gd name="adj2" fmla="val 31775"/>
            </a:avLst>
          </a:prstGeom>
          <a:solidFill>
            <a:schemeClr val="hlink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9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9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1.2 Java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运行环境与开发环境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755650" y="1371600"/>
            <a:ext cx="8159750" cy="52578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1.2.1 Java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运行环境</a:t>
            </a: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endParaRPr kumimoji="1" lang="zh-CN" altLang="en-US" sz="24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1.2.2 Java SDK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开发环境</a:t>
            </a: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endParaRPr kumimoji="1" lang="zh-CN" altLang="en-US" sz="24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1.2.3 JDK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开发环境工具简单介绍</a:t>
            </a: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endParaRPr kumimoji="1" lang="en-US" altLang="zh-CN" sz="24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0180" name="AutoShape 4"/>
          <p:cNvSpPr/>
          <p:nvPr/>
        </p:nvSpPr>
        <p:spPr>
          <a:xfrm>
            <a:off x="179388" y="1412875"/>
            <a:ext cx="617537" cy="485775"/>
          </a:xfrm>
          <a:prstGeom prst="rightArrow">
            <a:avLst>
              <a:gd name="adj1" fmla="val 50000"/>
              <a:gd name="adj2" fmla="val 31775"/>
            </a:avLst>
          </a:prstGeom>
          <a:solidFill>
            <a:schemeClr val="hlink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1.2.1 Java</a:t>
            </a:r>
            <a:r>
              <a:rPr kumimoji="1" lang="zh-CN" altLang="en-US" sz="36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运行环境</a:t>
            </a:r>
            <a:endParaRPr kumimoji="1" lang="zh-CN" altLang="en-US" sz="36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304800" y="1371600"/>
            <a:ext cx="8610600" cy="52578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如果只想运行别人的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Java 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程序可以只安装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Java 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运行环境（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Java Runtime Environment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，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JRE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），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JRE 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由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Java 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虚拟机、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Java 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的核心类、以及一些支持文件组成。可以登陆</a:t>
            </a:r>
            <a:r>
              <a:rPr kumimoji="1" lang="en-US" altLang="zh-CN" sz="28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Orcale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公司的网站免费下载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Java 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的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JRE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，安装时可以选择默认的安装路径，也可以更改路径。</a:t>
            </a:r>
            <a:endParaRPr kumimoji="1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1.2.2 Java SDK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开发环境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7650" name="Text Box 4"/>
          <p:cNvSpPr txBox="1"/>
          <p:nvPr/>
        </p:nvSpPr>
        <p:spPr>
          <a:xfrm>
            <a:off x="395288" y="1196975"/>
            <a:ext cx="8424862" cy="30464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1. 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安装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Java Development Kit(JDK) </a:t>
            </a:r>
            <a:endParaRPr lang="en-US" altLang="zh-CN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algn="just"/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       </a:t>
            </a:r>
            <a:r>
              <a:rPr lang="en-US" altLang="zh-CN" u="sng" dirty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Oracle</a:t>
            </a:r>
            <a:r>
              <a:rPr lang="zh-CN" altLang="en-US" u="sng" dirty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  <a:hlinkClick r:id="rId1" action="ppaction://hlinkfile"/>
              </a:rPr>
              <a:t>公司为所有的</a:t>
            </a:r>
            <a:r>
              <a:rPr lang="en-US" altLang="zh-CN" u="sng" dirty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  <a:hlinkClick r:id="rId1" action="ppaction://hlinkfile"/>
              </a:rPr>
              <a:t>Java</a:t>
            </a:r>
            <a:r>
              <a:rPr lang="zh-CN" altLang="en-US" u="sng" dirty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  <a:hlinkClick r:id="rId1" action="ppaction://hlinkfile"/>
              </a:rPr>
              <a:t>程序员提供了一套免费的</a:t>
            </a:r>
            <a:r>
              <a:rPr lang="en-US" altLang="zh-CN" u="sng" dirty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  <a:hlinkClick r:id="rId1" action="ppaction://hlinkfile"/>
              </a:rPr>
              <a:t>Java</a:t>
            </a:r>
            <a:r>
              <a:rPr lang="zh-CN" altLang="en-US" u="sng" dirty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  <a:hlinkClick r:id="rId1" action="ppaction://hlinkfile"/>
              </a:rPr>
              <a:t>开发和运行环境</a:t>
            </a:r>
            <a:r>
              <a:rPr lang="en-US" altLang="zh-CN" u="sng" dirty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  <a:hlinkClick r:id="rId1" action="ppaction://hlinkfile"/>
              </a:rPr>
              <a:t>JDK</a:t>
            </a:r>
            <a:r>
              <a:rPr lang="zh-CN" altLang="en-US" u="sng" dirty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  <a:hlinkClick r:id="rId1" action="ppaction://hlinkfile"/>
              </a:rPr>
              <a:t>。</a:t>
            </a:r>
            <a:endParaRPr lang="zh-CN" altLang="en-US" u="sng" dirty="0">
              <a:solidFill>
                <a:srgbClr val="FF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algn="just"/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      安装的时候可以选择安装到任意的硬盘驱动器上。正确安装后，在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JDK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目录下有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bin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demo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lib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jre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等子目录，其中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bin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目录保存了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javac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java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appletviewer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等命令文件，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demo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目录保存了许多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java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的例子，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lib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目录保存了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Java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的类库文件，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jre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目录保存的是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Java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的运行时环境（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JRE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）。 </a:t>
            </a:r>
            <a:endParaRPr lang="zh-CN" altLang="en-US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1.2.2 Java SDK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开发环境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8674" name="Text Box 3"/>
          <p:cNvSpPr txBox="1"/>
          <p:nvPr/>
        </p:nvSpPr>
        <p:spPr>
          <a:xfrm>
            <a:off x="395288" y="1196975"/>
            <a:ext cx="8424862" cy="526256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just"/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2. 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环境变量的设置</a:t>
            </a:r>
            <a:endParaRPr lang="zh-CN" altLang="en-US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algn="just"/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设置环境变量的目的是为了能够正常使用所安装的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JDK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开发包。通常，我们需要设置三个环境变量：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JAVA_HOME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PATH 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和 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CLASSPATH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。</a:t>
            </a:r>
            <a:endParaRPr lang="zh-CN" altLang="en-US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algn="just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  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 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）、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 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JAVA_HOME</a:t>
            </a:r>
            <a:endParaRPr lang="en-US" altLang="zh-CN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algn="just"/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该环境变量的值就是 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Java 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所在的目录，一些 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Java 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版的软件和一些 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Java 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的工具需要用到该变量，设置 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PATH 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和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CLASSPATH 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的时候，也可以使用该变量以方便设置。</a:t>
            </a:r>
            <a:endParaRPr lang="zh-CN" altLang="en-US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algn="just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 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   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）、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 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PATH</a:t>
            </a:r>
            <a:endParaRPr lang="en-US" altLang="zh-CN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algn="just"/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该环境变量指定一个路径列表，用于搜索可执行文件。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Java 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的编译命令 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(javac)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，执行命令 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(java) 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和一些工具命令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(javadoc, jdb 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等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) 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都在其安装路径下的 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bin 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目录中。因此，应该将该路径添加到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PATH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变量中。</a:t>
            </a:r>
            <a:endParaRPr lang="zh-CN" altLang="en-US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algn="just"/>
            <a:endParaRPr lang="en-US" altLang="zh-CN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1.2.2 Java SDK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开发环境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9698" name="Text Box 3"/>
          <p:cNvSpPr txBox="1"/>
          <p:nvPr/>
        </p:nvSpPr>
        <p:spPr>
          <a:xfrm>
            <a:off x="395288" y="1196975"/>
            <a:ext cx="8424862" cy="23082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just"/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   3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）、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 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CLASSPATH</a:t>
            </a:r>
            <a:endParaRPr lang="en-US" altLang="zh-CN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algn="just"/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该环境变量也指定一个路径列表，是用于搜索 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Java 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编译或者运行时需要用到的类。在 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CLASSPATH 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列表中除了可以包含路径外，还可以包含 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.jar 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文件。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Java 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查找类时会把这个 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.jar 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文件当作一个目录来进行查找。通常，需要把 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JDK 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安装路径下的 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jre\lib\rt.jar 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包含在 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CLASSPATH 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中。</a:t>
            </a:r>
            <a:endParaRPr lang="zh-CN" altLang="en-US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1.2.2 Java SDK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开发环境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0238" y="1425575"/>
            <a:ext cx="7883525" cy="51498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1.2.2 Java SDK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开发环境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0722" name="Text Box 3"/>
          <p:cNvSpPr txBox="1"/>
          <p:nvPr/>
        </p:nvSpPr>
        <p:spPr>
          <a:xfrm>
            <a:off x="395288" y="1196975"/>
            <a:ext cx="8424862" cy="1938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3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、安装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Java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帮助文档</a:t>
            </a:r>
            <a:endParaRPr lang="zh-CN" altLang="en-US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由于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JDK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的安装程序中并不包含帮助文档，因此可以从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Oracle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的网站上下载并安装，或在线浏览。通常安装在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JDK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所在目录的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docs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子目录下面。用浏览器打开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docs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子目录下的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index.html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文件就可以阅读到该帮助文档的首页 。</a:t>
            </a:r>
            <a:endParaRPr lang="zh-CN" altLang="en-US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成绩组成</a:t>
            </a: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557588"/>
          </a:xfr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课程作业（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30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%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）</a:t>
            </a:r>
            <a:endParaRPr kumimoji="1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仿宋_GB2312" pitchFamily="49" charset="-122"/>
                <a:cs typeface="+mn-ea"/>
              </a:rPr>
              <a:t>2</a:t>
            </a: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仿宋_GB2312" pitchFamily="49" charset="-122"/>
                <a:cs typeface="+mn-ea"/>
              </a:rPr>
              <a:t>次小作业（</a:t>
            </a: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仿宋_GB2312" pitchFamily="49" charset="-122"/>
                <a:cs typeface="+mn-ea"/>
              </a:rPr>
              <a:t>Java</a:t>
            </a: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仿宋_GB2312" pitchFamily="49" charset="-122"/>
                <a:cs typeface="+mn-ea"/>
              </a:rPr>
              <a:t>语言基础，类的封装、继承、多态、接口等）</a:t>
            </a:r>
            <a:endParaRPr kumimoji="1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仿宋_GB2312" pitchFamily="49" charset="-122"/>
              <a:cs typeface="+mn-ea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/>
            </a:pP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仿宋_GB2312" pitchFamily="49" charset="-122"/>
                <a:cs typeface="+mn-ea"/>
              </a:rPr>
              <a:t>1</a:t>
            </a: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仿宋_GB2312" pitchFamily="49" charset="-122"/>
                <a:cs typeface="+mn-ea"/>
              </a:rPr>
              <a:t>次大作业（</a:t>
            </a: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仿宋_GB2312" pitchFamily="49" charset="-122"/>
                <a:cs typeface="+mn-ea"/>
              </a:rPr>
              <a:t>Socket</a:t>
            </a: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仿宋_GB2312" pitchFamily="49" charset="-122"/>
                <a:cs typeface="+mn-ea"/>
              </a:rPr>
              <a:t>编程应用，如网络聊天、文件传输、网络游戏、远程控制等）（</a:t>
            </a: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仿宋_GB2312" pitchFamily="49" charset="-122"/>
                <a:cs typeface="+mn-ea"/>
              </a:rPr>
              <a:t>最后一次课安排小组展示</a:t>
            </a: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仿宋_GB2312" pitchFamily="49" charset="-122"/>
                <a:cs typeface="+mn-ea"/>
              </a:rPr>
              <a:t>）</a:t>
            </a:r>
            <a:endParaRPr kumimoji="1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仿宋_GB2312" pitchFamily="49" charset="-122"/>
              <a:cs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期末考试（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70%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）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n"/>
              <a:defRPr/>
            </a:pP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ea"/>
              </a:rPr>
              <a:t>闭卷</a:t>
            </a:r>
            <a:endParaRPr kumimoji="1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cs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1.2.3 JDK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开发环境工具简单介绍</a:t>
            </a: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2770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0450" y="1412875"/>
            <a:ext cx="4483100" cy="46291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第</a:t>
            </a:r>
            <a:r>
              <a:rPr kumimoji="1" lang="en-US" altLang="zh-CN" sz="40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</a:t>
            </a:r>
            <a:r>
              <a:rPr kumimoji="1" lang="zh-CN" altLang="en-US" sz="40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章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1" lang="en-US" altLang="zh-CN" sz="40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Java</a:t>
            </a:r>
            <a:r>
              <a:rPr kumimoji="1" lang="zh-CN" altLang="en-US" sz="40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语言概述</a:t>
            </a:r>
            <a:endParaRPr kumimoji="1" lang="zh-CN" altLang="en-US" sz="40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971550" y="1371600"/>
            <a:ext cx="7993063" cy="5153025"/>
          </a:xfrm>
          <a:solidFill>
            <a:srgbClr val="C0C0C0"/>
          </a:solidFill>
          <a:ln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1.1 Java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语言的产生及其特点 </a:t>
            </a: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1.2 Java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运行环境与开发环境</a:t>
            </a: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1.3 Java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程序举例</a:t>
            </a: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1.4 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其他集成运行环境</a:t>
            </a: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1" lang="en-US" altLang="zh-CN" sz="2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1684" name="AutoShape 4"/>
          <p:cNvSpPr/>
          <p:nvPr/>
        </p:nvSpPr>
        <p:spPr>
          <a:xfrm>
            <a:off x="250825" y="3429000"/>
            <a:ext cx="617538" cy="485775"/>
          </a:xfrm>
          <a:prstGeom prst="rightArrow">
            <a:avLst>
              <a:gd name="adj1" fmla="val 50000"/>
              <a:gd name="adj2" fmla="val 31775"/>
            </a:avLst>
          </a:prstGeom>
          <a:solidFill>
            <a:schemeClr val="hlink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16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6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1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1.3 Java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程序举例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4818" name="Text Box 3"/>
          <p:cNvSpPr txBox="1"/>
          <p:nvPr/>
        </p:nvSpPr>
        <p:spPr>
          <a:xfrm>
            <a:off x="323850" y="1484313"/>
            <a:ext cx="8351838" cy="42767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 dirty="0">
                <a:latin typeface="Tahoma" panose="020B0604030504040204" pitchFamily="34" charset="0"/>
                <a:ea typeface="宋体" panose="02010600030101010101" pitchFamily="2" charset="-122"/>
              </a:rPr>
              <a:t>Java</a:t>
            </a:r>
            <a:r>
              <a:rPr lang="zh-CN" altLang="en-US" sz="3200" b="1" dirty="0">
                <a:latin typeface="Tahoma" panose="020B0604030504040204" pitchFamily="34" charset="0"/>
                <a:ea typeface="宋体" panose="02010600030101010101" pitchFamily="2" charset="-122"/>
              </a:rPr>
              <a:t>程序分成三类</a:t>
            </a:r>
            <a:r>
              <a:rPr lang="en-US" altLang="zh-CN" sz="3200" b="1" dirty="0">
                <a:latin typeface="Tahoma" panose="020B0604030504040204" pitchFamily="34" charset="0"/>
                <a:ea typeface="宋体" panose="02010600030101010101" pitchFamily="2" charset="-122"/>
              </a:rPr>
              <a:t>:</a:t>
            </a:r>
            <a:endParaRPr lang="en-US" altLang="zh-CN" sz="3200" b="1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    </a:t>
            </a:r>
            <a:r>
              <a:rPr lang="en-US" altLang="zh-CN" b="1" dirty="0">
                <a:latin typeface="Tahoma" panose="020B0604030504040204" pitchFamily="34" charset="0"/>
                <a:ea typeface="宋体" panose="02010600030101010101" pitchFamily="2" charset="-122"/>
              </a:rPr>
              <a:t>Application</a:t>
            </a:r>
            <a:r>
              <a:rPr lang="zh-CN" altLang="en-US" b="1" dirty="0">
                <a:latin typeface="Tahoma" panose="020B0604030504040204" pitchFamily="34" charset="0"/>
                <a:ea typeface="宋体" panose="02010600030101010101" pitchFamily="2" charset="-122"/>
              </a:rPr>
              <a:t>（应用程序）</a:t>
            </a:r>
            <a:endParaRPr lang="en-US" altLang="zh-CN" b="1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b="1" dirty="0">
                <a:latin typeface="Tahoma" panose="020B0604030504040204" pitchFamily="34" charset="0"/>
                <a:ea typeface="宋体" panose="02010600030101010101" pitchFamily="2" charset="-122"/>
              </a:rPr>
              <a:t>    Applet</a:t>
            </a:r>
            <a:r>
              <a:rPr lang="zh-CN" altLang="en-US" b="1" dirty="0">
                <a:latin typeface="Tahoma" panose="020B0604030504040204" pitchFamily="34" charset="0"/>
                <a:ea typeface="宋体" panose="02010600030101010101" pitchFamily="2" charset="-122"/>
              </a:rPr>
              <a:t>（小程序）</a:t>
            </a:r>
            <a:endParaRPr lang="zh-CN" altLang="en-US" b="1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b="1" dirty="0">
                <a:latin typeface="Tahoma" panose="020B0604030504040204" pitchFamily="34" charset="0"/>
                <a:ea typeface="宋体" panose="02010600030101010101" pitchFamily="2" charset="-122"/>
              </a:rPr>
              <a:t>    </a:t>
            </a:r>
            <a:r>
              <a:rPr lang="en-US" altLang="zh-CN" b="1" dirty="0">
                <a:latin typeface="Tahoma" panose="020B0604030504040204" pitchFamily="34" charset="0"/>
                <a:ea typeface="宋体" panose="02010600030101010101" pitchFamily="2" charset="-122"/>
              </a:rPr>
              <a:t>Servlet</a:t>
            </a:r>
            <a:r>
              <a:rPr lang="zh-CN" altLang="en-US" b="1" dirty="0">
                <a:latin typeface="Tahoma" panose="020B0604030504040204" pitchFamily="34" charset="0"/>
                <a:ea typeface="宋体" panose="02010600030101010101" pitchFamily="2" charset="-122"/>
              </a:rPr>
              <a:t>（服务器端小程序）</a:t>
            </a:r>
            <a:b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</a:b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    </a:t>
            </a:r>
            <a:endParaRPr lang="zh-CN" altLang="en-US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应用程序在计算机中单独运行，而小程序只能嵌在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HTML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网页中运行。这需要一些网页知识。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Servlet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是运行在服务器端的小程序，它可以处理客户传来的请求（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request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），然后传给客户端（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response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）。</a:t>
            </a:r>
            <a:endParaRPr lang="zh-CN" altLang="en-US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1.3.1 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简单的</a:t>
            </a: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Java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应用程序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5842" name="Text Box 3"/>
          <p:cNvSpPr txBox="1"/>
          <p:nvPr/>
        </p:nvSpPr>
        <p:spPr>
          <a:xfrm>
            <a:off x="323850" y="1484313"/>
            <a:ext cx="8351838" cy="44005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下面我们先介绍简单的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Java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程序，并对其进行分析。</a:t>
            </a:r>
            <a:endParaRPr lang="zh-CN" altLang="en-US" b="1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r>
              <a:rPr lang="en-US" altLang="zh-CN" sz="4000" b="1" dirty="0">
                <a:latin typeface="Tahoma" panose="020B0604030504040204" pitchFamily="34" charset="0"/>
                <a:ea typeface="宋体" panose="02010600030101010101" pitchFamily="2" charset="-122"/>
              </a:rPr>
              <a:t>【</a:t>
            </a:r>
            <a:r>
              <a:rPr lang="zh-CN" altLang="en-US" sz="4000" b="1" dirty="0">
                <a:latin typeface="Tahoma" panose="020B0604030504040204" pitchFamily="34" charset="0"/>
                <a:ea typeface="宋体" panose="02010600030101010101" pitchFamily="2" charset="-122"/>
              </a:rPr>
              <a:t>例</a:t>
            </a:r>
            <a:r>
              <a:rPr lang="en-US" altLang="zh-CN" sz="4000" b="1" dirty="0">
                <a:latin typeface="Tahoma" panose="020B0604030504040204" pitchFamily="34" charset="0"/>
                <a:ea typeface="宋体" panose="02010600030101010101" pitchFamily="2" charset="-122"/>
              </a:rPr>
              <a:t>1-1】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要求在命令行窗口显示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“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Hello Wolrd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！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”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。</a:t>
            </a:r>
            <a:endParaRPr lang="zh-CN" altLang="en-US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我们将该文件命名为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HelloWorldApp.java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，其源程序如下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:</a:t>
            </a:r>
            <a:endParaRPr lang="en-US" altLang="zh-CN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//  HelloWorldApp.java </a:t>
            </a:r>
            <a:endParaRPr lang="en-US" altLang="zh-CN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public class HelloWorldApp</a:t>
            </a:r>
            <a:endParaRPr lang="zh-CN" altLang="en-US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{</a:t>
            </a:r>
            <a:endParaRPr lang="en-US" altLang="zh-CN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    public static void main(String args[])</a:t>
            </a:r>
            <a:endParaRPr lang="en-US" altLang="zh-CN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    {</a:t>
            </a:r>
            <a:endParaRPr lang="en-US" altLang="zh-CN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        System.out.println("Hello World!");  </a:t>
            </a:r>
            <a:endParaRPr lang="en-US" altLang="zh-CN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    }</a:t>
            </a:r>
            <a:endParaRPr lang="en-US" altLang="zh-CN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 }</a:t>
            </a:r>
            <a:endParaRPr lang="en-US" altLang="zh-CN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1.3.1 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简单的</a:t>
            </a: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Java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应用程序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6866" name="Text Box 3"/>
          <p:cNvSpPr txBox="1"/>
          <p:nvPr/>
        </p:nvSpPr>
        <p:spPr>
          <a:xfrm>
            <a:off x="323850" y="1484313"/>
            <a:ext cx="8496300" cy="2678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just">
              <a:spcBef>
                <a:spcPct val="50000"/>
              </a:spcBef>
            </a:pP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在程序中，首先用保留字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class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来声明一个新的类，其类名为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HelloWorldApp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，它是一个公共类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(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用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public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修饰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)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。整个类定义由大括号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{ }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括起来。在该类中定义了一个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main()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方法，其中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public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表示访问权限，指明所有的类都可以使用这一方法；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static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指明该方法是一个类方法，它可以通过类名直接调用；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void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则指明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main()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方法不返回任何值。对于一个应用程序来说，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main()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方法是必需的，而且必须按照如上的格式来定义。</a:t>
            </a:r>
            <a:endParaRPr lang="en-US" altLang="zh-CN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1.3.1 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简单的</a:t>
            </a: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Java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应用程序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7890" name="Text Box 3"/>
          <p:cNvSpPr txBox="1"/>
          <p:nvPr/>
        </p:nvSpPr>
        <p:spPr>
          <a:xfrm>
            <a:off x="323850" y="1484313"/>
            <a:ext cx="8496300" cy="2678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just">
              <a:spcBef>
                <a:spcPct val="50000"/>
              </a:spcBef>
            </a:pP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Java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解释器在没有生成任何实例的情况下，以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main()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作为入口来执行程序。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Java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程序中可以定义多个类，每个类中可以定义多个方法，但是最多只有一个公共类，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main()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方法也只能有一个，作为程序的入口。在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main()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方法定义中，括号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()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中的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String args[]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是传递给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main()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方法的参数，参数名为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args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，它是类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String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的一个实例，参数可以为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0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个或多个，多个参数间用逗号分隔。</a:t>
            </a:r>
            <a:endParaRPr lang="en-US" altLang="zh-CN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1.3.1 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简单的</a:t>
            </a: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Java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应用程序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8914" name="Text Box 3"/>
          <p:cNvSpPr txBox="1"/>
          <p:nvPr/>
        </p:nvSpPr>
        <p:spPr>
          <a:xfrm>
            <a:off x="323850" y="1484313"/>
            <a:ext cx="8496300" cy="34163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在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main()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方法的实现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(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大括号内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) 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中，只有一条语句：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System.out.println(“Hello World!”);</a:t>
            </a:r>
            <a:b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</a:b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它用来实现字符串的输出，这条语句实现与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C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语言中的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printf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语句和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C++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中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cout&lt;&lt;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语句相同的功能。</a:t>
            </a:r>
            <a:endParaRPr lang="en-US" altLang="zh-CN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另外，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//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后的内容为注释。 </a:t>
            </a:r>
            <a:endParaRPr lang="zh-CN" altLang="en-US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algn="just">
              <a:spcBef>
                <a:spcPct val="50000"/>
              </a:spcBef>
            </a:pP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要运行该程序，首先把它放到一个名为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HelloWorldApp.java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的文件中，这里，这文件名应和类名相同，而且大小敏感，因为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Java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解释器要求公共类必须放在与其同名的文件中。</a:t>
            </a:r>
            <a:endParaRPr lang="en-US" altLang="zh-CN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1.3.1 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简单的</a:t>
            </a: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Java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应用程序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9938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825" y="1773238"/>
            <a:ext cx="8496300" cy="3643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1.3.1 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简单的</a:t>
            </a: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Java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应用程序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0962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0" y="3789363"/>
            <a:ext cx="8137525" cy="22653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63" name="Text Box 5"/>
          <p:cNvSpPr txBox="1"/>
          <p:nvPr/>
        </p:nvSpPr>
        <p:spPr>
          <a:xfrm>
            <a:off x="395288" y="1341438"/>
            <a:ext cx="8064500" cy="22828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该文件保存在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d:\user\chap01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目录下。然后对它进行编译：</a:t>
            </a:r>
            <a:endParaRPr lang="zh-CN" altLang="en-US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　　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d:\user\chap01&gt;javac HelloWorldApp.java</a:t>
            </a:r>
            <a:endParaRPr lang="en-US" altLang="zh-CN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编译的结果是生成字节码文件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HelloWorldApp.class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。最后用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java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解释器来运行该字节码文件：</a:t>
            </a:r>
            <a:b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</a:b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　　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d:\user\chap01&gt;java HelloWorldApp</a:t>
            </a:r>
            <a:b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</a:b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　　结果在命令行窗口屏幕上显示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HelloWorld!</a:t>
            </a:r>
            <a:endParaRPr lang="en-US" altLang="zh-CN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1.3.1 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简单的</a:t>
            </a: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Java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应用程序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198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313" y="3460750"/>
            <a:ext cx="8280400" cy="2416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987" name="Text Box 6"/>
          <p:cNvSpPr txBox="1"/>
          <p:nvPr/>
        </p:nvSpPr>
        <p:spPr>
          <a:xfrm>
            <a:off x="395288" y="1557338"/>
            <a:ext cx="8424862" cy="17970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4000" b="1" dirty="0">
                <a:latin typeface="Tahoma" panose="020B0604030504040204" pitchFamily="34" charset="0"/>
                <a:ea typeface="宋体" panose="02010600030101010101" pitchFamily="2" charset="-122"/>
              </a:rPr>
              <a:t>【</a:t>
            </a:r>
            <a:r>
              <a:rPr lang="zh-CN" altLang="en-US" sz="4000" b="1" dirty="0">
                <a:latin typeface="Tahoma" panose="020B0604030504040204" pitchFamily="34" charset="0"/>
                <a:ea typeface="宋体" panose="02010600030101010101" pitchFamily="2" charset="-122"/>
              </a:rPr>
              <a:t>例</a:t>
            </a:r>
            <a:r>
              <a:rPr lang="en-US" altLang="zh-CN" sz="4000" b="1" dirty="0">
                <a:latin typeface="Tahoma" panose="020B0604030504040204" pitchFamily="34" charset="0"/>
                <a:ea typeface="宋体" panose="02010600030101010101" pitchFamily="2" charset="-122"/>
              </a:rPr>
              <a:t>1-2】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程序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SimpleInput.java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完成从命令行输入简单的双精度。该程序演示如何使用引用包以及如何在命令窗口输入数据。</a:t>
            </a:r>
            <a:endParaRPr lang="zh-CN" altLang="en-US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// SimpleInput.java</a:t>
            </a:r>
            <a:endParaRPr lang="en-US" altLang="zh-CN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课程群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4000"/>
              <a:t>21</a:t>
            </a:r>
            <a:r>
              <a:rPr lang="zh-CN" altLang="en-US" sz="4000"/>
              <a:t>计科信安：</a:t>
            </a:r>
            <a:r>
              <a:rPr lang="en-US" altLang="zh-CN" sz="4000"/>
              <a:t>464522422</a:t>
            </a:r>
            <a:endParaRPr lang="zh-CN" altLang="en-US" sz="4000"/>
          </a:p>
          <a:p>
            <a:r>
              <a:rPr lang="en-US" altLang="zh-CN" sz="4000"/>
              <a:t>22</a:t>
            </a:r>
            <a:r>
              <a:rPr lang="zh-CN" altLang="en-US" sz="4000"/>
              <a:t>网工：</a:t>
            </a:r>
            <a:r>
              <a:rPr lang="en-US" altLang="zh-CN" sz="4000"/>
              <a:t>552072584</a:t>
            </a:r>
            <a:endParaRPr lang="en-US" altLang="zh-CN" sz="4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1.3.1 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简单的</a:t>
            </a: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Java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应用程序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3010" name="Text Box 4"/>
          <p:cNvSpPr txBox="1"/>
          <p:nvPr/>
        </p:nvSpPr>
        <p:spPr>
          <a:xfrm>
            <a:off x="395288" y="1268413"/>
            <a:ext cx="8424862" cy="48926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import java.io.*;        //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引入该程序需要的类所在的包</a:t>
            </a:r>
            <a:endParaRPr lang="zh-CN" altLang="en-US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public class SimpleInput{</a:t>
            </a:r>
            <a:endParaRPr lang="en-US" altLang="zh-CN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  public static void main(String args[]) throws IOException{   </a:t>
            </a:r>
            <a:endParaRPr lang="en-US" altLang="zh-CN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    String s;</a:t>
            </a:r>
            <a:endParaRPr lang="en-US" altLang="zh-CN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    BufferedReader ir=new </a:t>
            </a:r>
            <a:r>
              <a:rPr lang="en-US" altLang="zh-CN" u="sng" dirty="0">
                <a:latin typeface="Tahoma" panose="020B0604030504040204" pitchFamily="34" charset="0"/>
                <a:ea typeface="宋体" panose="02010600030101010101" pitchFamily="2" charset="-122"/>
              </a:rPr>
              <a:t>BufferedReader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(new </a:t>
            </a:r>
            <a:r>
              <a:rPr lang="en-US" altLang="zh-CN" i="1" dirty="0">
                <a:latin typeface="Tahoma" panose="020B0604030504040204" pitchFamily="34" charset="0"/>
                <a:ea typeface="宋体" panose="02010600030101010101" pitchFamily="2" charset="-122"/>
              </a:rPr>
              <a:t>InputStreamReader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(</a:t>
            </a:r>
            <a:r>
              <a:rPr lang="en-US" altLang="zh-CN" b="1" dirty="0">
                <a:latin typeface="Tahoma" panose="020B0604030504040204" pitchFamily="34" charset="0"/>
                <a:ea typeface="宋体" panose="02010600030101010101" pitchFamily="2" charset="-122"/>
              </a:rPr>
              <a:t>System.in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)); </a:t>
            </a:r>
            <a:endParaRPr lang="en-US" altLang="zh-CN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    s=ir.readLine();</a:t>
            </a:r>
            <a:endParaRPr lang="en-US" altLang="zh-CN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    System.out.println("Input value is:"+s);</a:t>
            </a:r>
            <a:endParaRPr lang="en-US" altLang="zh-CN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    double  d=Double.parseDouble(s);  //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将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s 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转换成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double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型</a:t>
            </a:r>
            <a:endParaRPr lang="zh-CN" altLang="en-US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    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System.out.println("Input value changed after doubled:"+Math.sqrt(d));</a:t>
            </a:r>
            <a:endParaRPr lang="en-US" altLang="zh-CN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   }</a:t>
            </a:r>
            <a:endParaRPr lang="en-US" altLang="zh-CN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 }</a:t>
            </a:r>
            <a:endParaRPr lang="en-US" altLang="zh-CN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1.3.1 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简单的</a:t>
            </a: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Java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应用程序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4034" name="Text Box 3"/>
          <p:cNvSpPr txBox="1"/>
          <p:nvPr/>
        </p:nvSpPr>
        <p:spPr>
          <a:xfrm>
            <a:off x="395288" y="1268413"/>
            <a:ext cx="8424862" cy="563118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    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在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JDK5.0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及后续版本中提供了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java.util.Scanner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类，可以直接从输入流读取简单数据。例如</a:t>
            </a:r>
            <a:endParaRPr lang="zh-CN" altLang="en-US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import java.util.Scanner;</a:t>
            </a:r>
            <a:endParaRPr lang="en-US" altLang="zh-CN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public class TestScanner {</a:t>
            </a:r>
            <a:endParaRPr lang="en-US" altLang="zh-CN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	public static void main(String[] args) {</a:t>
            </a:r>
            <a:endParaRPr lang="en-US" altLang="zh-CN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	  Scanner cin = new Scanner(System.in);</a:t>
            </a:r>
            <a:endParaRPr lang="en-US" altLang="zh-CN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	  int a = cin.nextInt(), b = cin.nextInt();</a:t>
            </a:r>
            <a:endParaRPr lang="en-US" altLang="zh-CN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	  System.out.println(a + b);</a:t>
            </a:r>
            <a:endParaRPr lang="en-US" altLang="zh-CN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            System.out.printf(""+ Math.PI);</a:t>
            </a:r>
            <a:endParaRPr lang="en-US" altLang="zh-CN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    	  System.out.format("%4d%4d",a,b);</a:t>
            </a:r>
            <a:endParaRPr lang="en-US" altLang="zh-CN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       	  System.out.format("Pi is approximately  %f", Math.PI);</a:t>
            </a:r>
            <a:endParaRPr lang="en-US" altLang="zh-CN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	}</a:t>
            </a:r>
            <a:endParaRPr lang="en-US" altLang="zh-CN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}</a:t>
            </a:r>
            <a:endParaRPr lang="en-US" altLang="zh-CN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endParaRPr lang="en-US" altLang="zh-CN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1.3.1 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简单的</a:t>
            </a: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Java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应用程序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5058" name="Rectangle 4"/>
          <p:cNvSpPr/>
          <p:nvPr/>
        </p:nvSpPr>
        <p:spPr>
          <a:xfrm>
            <a:off x="395288" y="1412875"/>
            <a:ext cx="7850187" cy="32924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b="1" dirty="0">
                <a:latin typeface="Tahoma" panose="020B0604030504040204" pitchFamily="34" charset="0"/>
                <a:ea typeface="宋体" panose="02010600030101010101" pitchFamily="2" charset="-122"/>
              </a:rPr>
              <a:t>输入：</a:t>
            </a:r>
            <a:endParaRPr lang="zh-CN" altLang="en-US" b="1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r>
              <a:rPr lang="en-US" altLang="zh-CN" sz="4000" dirty="0">
                <a:latin typeface="Tahoma" panose="020B0604030504040204" pitchFamily="34" charset="0"/>
                <a:ea typeface="宋体" panose="02010600030101010101" pitchFamily="2" charset="-122"/>
              </a:rPr>
              <a:t>123 456</a:t>
            </a:r>
            <a:endParaRPr lang="en-US" altLang="zh-CN" sz="4000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r>
              <a:rPr lang="zh-CN" altLang="en-US" b="1" dirty="0">
                <a:latin typeface="Tahoma" panose="020B0604030504040204" pitchFamily="34" charset="0"/>
                <a:ea typeface="宋体" panose="02010600030101010101" pitchFamily="2" charset="-122"/>
              </a:rPr>
              <a:t>输出：</a:t>
            </a:r>
            <a:endParaRPr lang="zh-CN" altLang="en-US" b="1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r>
              <a:rPr lang="en-US" altLang="zh-CN" sz="4000" dirty="0">
                <a:latin typeface="Tahoma" panose="020B0604030504040204" pitchFamily="34" charset="0"/>
                <a:ea typeface="宋体" panose="02010600030101010101" pitchFamily="2" charset="-122"/>
              </a:rPr>
              <a:t>579</a:t>
            </a:r>
            <a:endParaRPr lang="en-US" altLang="zh-CN" sz="4000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r>
              <a:rPr lang="en-US" altLang="zh-CN" sz="4000" dirty="0">
                <a:latin typeface="Tahoma" panose="020B0604030504040204" pitchFamily="34" charset="0"/>
                <a:ea typeface="宋体" panose="02010600030101010101" pitchFamily="2" charset="-122"/>
              </a:rPr>
              <a:t>3.141592653589793 123 456Pi is approximately  3.141593</a:t>
            </a:r>
            <a:endParaRPr lang="en-US" altLang="zh-CN" sz="40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1.3.1 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简单的</a:t>
            </a: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Java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应用程序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6082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4213" y="3141663"/>
            <a:ext cx="3816350" cy="1628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083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488" y="3157538"/>
            <a:ext cx="3889375" cy="1660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084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275" y="4949825"/>
            <a:ext cx="5759450" cy="1800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085" name="Text Box 7"/>
          <p:cNvSpPr txBox="1"/>
          <p:nvPr/>
        </p:nvSpPr>
        <p:spPr>
          <a:xfrm>
            <a:off x="395288" y="1341438"/>
            <a:ext cx="8064500" cy="18161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4000" b="1" dirty="0">
                <a:latin typeface="Tahoma" panose="020B0604030504040204" pitchFamily="34" charset="0"/>
                <a:ea typeface="宋体" panose="02010600030101010101" pitchFamily="2" charset="-122"/>
              </a:rPr>
              <a:t>【</a:t>
            </a:r>
            <a:r>
              <a:rPr lang="zh-CN" altLang="en-US" sz="4000" b="1" dirty="0">
                <a:latin typeface="Tahoma" panose="020B0604030504040204" pitchFamily="34" charset="0"/>
                <a:ea typeface="宋体" panose="02010600030101010101" pitchFamily="2" charset="-122"/>
              </a:rPr>
              <a:t>例</a:t>
            </a:r>
            <a:r>
              <a:rPr lang="en-US" altLang="zh-CN" sz="4000" b="1" dirty="0">
                <a:latin typeface="Tahoma" panose="020B0604030504040204" pitchFamily="34" charset="0"/>
                <a:ea typeface="宋体" panose="02010600030101010101" pitchFamily="2" charset="-122"/>
              </a:rPr>
              <a:t>1-3】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从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m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个数中抽出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n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个数</a:t>
            </a:r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,</a:t>
            </a:r>
            <a:r>
              <a:rPr lang="zh-CN" altLang="en-US" dirty="0">
                <a:latin typeface="Tahoma" panose="020B0604030504040204" pitchFamily="34" charset="0"/>
                <a:ea typeface="宋体" panose="02010600030101010101" pitchFamily="2" charset="-122"/>
              </a:rPr>
              <a:t>试计算中奖的概率。该例演示如何从可视化组件输入数据并转换成整型数据，然后从命令窗口输出数据。</a:t>
            </a:r>
            <a:endParaRPr lang="zh-CN" altLang="en-US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Tahoma" panose="020B0604030504040204" pitchFamily="34" charset="0"/>
                <a:ea typeface="宋体" panose="02010600030101010101" pitchFamily="2" charset="-122"/>
              </a:rPr>
              <a:t>// Proba.java</a:t>
            </a:r>
            <a:endParaRPr lang="en-US" altLang="zh-CN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1.3.1 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简单的</a:t>
            </a: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Java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应用程序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7106" name="Rectangle 3"/>
          <p:cNvSpPr/>
          <p:nvPr/>
        </p:nvSpPr>
        <p:spPr>
          <a:xfrm>
            <a:off x="395288" y="1412875"/>
            <a:ext cx="7850187" cy="535432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1800" b="1" dirty="0">
                <a:latin typeface="Tahoma" panose="020B0604030504040204" pitchFamily="34" charset="0"/>
                <a:ea typeface="宋体" panose="02010600030101010101" pitchFamily="2" charset="-122"/>
              </a:rPr>
              <a:t>// Proba.java</a:t>
            </a:r>
            <a:endParaRPr lang="en-US" altLang="zh-CN" sz="1800" b="1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r>
              <a:rPr lang="en-US" altLang="zh-CN" sz="1800" b="1" dirty="0">
                <a:latin typeface="Tahoma" panose="020B0604030504040204" pitchFamily="34" charset="0"/>
                <a:ea typeface="宋体" panose="02010600030101010101" pitchFamily="2" charset="-122"/>
              </a:rPr>
              <a:t>import javax.swing.*;</a:t>
            </a:r>
            <a:endParaRPr lang="en-US" altLang="zh-CN" sz="1800" b="1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r>
              <a:rPr lang="en-US" altLang="zh-CN" sz="1800" b="1" dirty="0">
                <a:latin typeface="Tahoma" panose="020B0604030504040204" pitchFamily="34" charset="0"/>
                <a:ea typeface="宋体" panose="02010600030101010101" pitchFamily="2" charset="-122"/>
              </a:rPr>
              <a:t>public class Proba{</a:t>
            </a:r>
            <a:endParaRPr lang="en-US" altLang="zh-CN" sz="1800" b="1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r>
              <a:rPr lang="en-US" altLang="zh-CN" sz="1800" b="1" dirty="0">
                <a:latin typeface="Tahoma" panose="020B0604030504040204" pitchFamily="34" charset="0"/>
                <a:ea typeface="宋体" panose="02010600030101010101" pitchFamily="2" charset="-122"/>
              </a:rPr>
              <a:t>public static void main(String[] args){</a:t>
            </a:r>
            <a:endParaRPr lang="en-US" altLang="zh-CN" sz="1800" b="1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r>
              <a:rPr lang="en-US" altLang="zh-CN" sz="1800" b="1" dirty="0">
                <a:latin typeface="Tahoma" panose="020B0604030504040204" pitchFamily="34" charset="0"/>
                <a:ea typeface="宋体" panose="02010600030101010101" pitchFamily="2" charset="-122"/>
              </a:rPr>
              <a:t>                 String input=JOptionPane.showInputDialog(“</a:t>
            </a:r>
            <a:r>
              <a:rPr lang="zh-CN" altLang="en-US" sz="1800" b="1" dirty="0">
                <a:latin typeface="Tahoma" panose="020B0604030504040204" pitchFamily="34" charset="0"/>
                <a:ea typeface="宋体" panose="02010600030101010101" pitchFamily="2" charset="-122"/>
              </a:rPr>
              <a:t>你希望抽取多少个数？</a:t>
            </a:r>
            <a:r>
              <a:rPr lang="en-US" altLang="zh-CN" sz="1800" b="1" dirty="0">
                <a:latin typeface="Tahoma" panose="020B0604030504040204" pitchFamily="34" charset="0"/>
                <a:ea typeface="宋体" panose="02010600030101010101" pitchFamily="2" charset="-122"/>
              </a:rPr>
              <a:t>”);</a:t>
            </a:r>
            <a:endParaRPr lang="en-US" altLang="zh-CN" sz="1800" b="1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r>
              <a:rPr lang="en-US" altLang="zh-CN" sz="1800" b="1" dirty="0">
                <a:latin typeface="Tahoma" panose="020B0604030504040204" pitchFamily="34" charset="0"/>
                <a:ea typeface="宋体" panose="02010600030101010101" pitchFamily="2" charset="-122"/>
              </a:rPr>
              <a:t>	   int k=Integer.parseInt(input);</a:t>
            </a:r>
            <a:endParaRPr lang="en-US" altLang="zh-CN" sz="1800" b="1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r>
              <a:rPr lang="en-US" altLang="zh-CN" sz="1800" b="1" dirty="0">
                <a:latin typeface="Tahoma" panose="020B0604030504040204" pitchFamily="34" charset="0"/>
                <a:ea typeface="宋体" panose="02010600030101010101" pitchFamily="2" charset="-122"/>
              </a:rPr>
              <a:t>                 input=JOptionPane.showInputDialog(“</a:t>
            </a:r>
            <a:r>
              <a:rPr lang="zh-CN" altLang="en-US" sz="1800" b="1" dirty="0">
                <a:latin typeface="Tahoma" panose="020B0604030504040204" pitchFamily="34" charset="0"/>
                <a:ea typeface="宋体" panose="02010600030101010101" pitchFamily="2" charset="-122"/>
              </a:rPr>
              <a:t>一共有多少个数？</a:t>
            </a:r>
            <a:r>
              <a:rPr lang="en-US" altLang="zh-CN" sz="1800" b="1" dirty="0">
                <a:latin typeface="Tahoma" panose="020B0604030504040204" pitchFamily="34" charset="0"/>
                <a:ea typeface="宋体" panose="02010600030101010101" pitchFamily="2" charset="-122"/>
              </a:rPr>
              <a:t>”);</a:t>
            </a:r>
            <a:endParaRPr lang="en-US" altLang="zh-CN" sz="1800" b="1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r>
              <a:rPr lang="en-US" altLang="zh-CN" sz="1800" b="1" dirty="0">
                <a:latin typeface="Tahoma" panose="020B0604030504040204" pitchFamily="34" charset="0"/>
                <a:ea typeface="宋体" panose="02010600030101010101" pitchFamily="2" charset="-122"/>
              </a:rPr>
              <a:t>	    int n=Integer.parseInt(input);</a:t>
            </a:r>
            <a:endParaRPr lang="en-US" altLang="zh-CN" sz="1800" b="1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r>
              <a:rPr lang="en-US" altLang="zh-CN" sz="1800" b="1" dirty="0">
                <a:latin typeface="Tahoma" panose="020B0604030504040204" pitchFamily="34" charset="0"/>
                <a:ea typeface="宋体" panose="02010600030101010101" pitchFamily="2" charset="-122"/>
              </a:rPr>
              <a:t>	    int result=1;</a:t>
            </a:r>
            <a:endParaRPr lang="en-US" altLang="zh-CN" sz="1800" b="1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r>
              <a:rPr lang="en-US" altLang="zh-CN" sz="1800" b="1" dirty="0">
                <a:latin typeface="Tahoma" panose="020B0604030504040204" pitchFamily="34" charset="0"/>
                <a:ea typeface="宋体" panose="02010600030101010101" pitchFamily="2" charset="-122"/>
              </a:rPr>
              <a:t>	    for(int i=1;i&lt;=k;i++){</a:t>
            </a:r>
            <a:endParaRPr lang="en-US" altLang="zh-CN" sz="1800" b="1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r>
              <a:rPr lang="en-US" altLang="zh-CN" sz="1800" b="1" dirty="0">
                <a:latin typeface="Tahoma" panose="020B0604030504040204" pitchFamily="34" charset="0"/>
                <a:ea typeface="宋体" panose="02010600030101010101" pitchFamily="2" charset="-122"/>
              </a:rPr>
              <a:t>			result=result*(n-i+1)/i;</a:t>
            </a:r>
            <a:endParaRPr lang="en-US" altLang="zh-CN" sz="1800" b="1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r>
              <a:rPr lang="en-US" altLang="zh-CN" sz="1800" b="1" dirty="0">
                <a:latin typeface="Tahoma" panose="020B0604030504040204" pitchFamily="34" charset="0"/>
                <a:ea typeface="宋体" panose="02010600030101010101" pitchFamily="2" charset="-122"/>
              </a:rPr>
              <a:t>	    }</a:t>
            </a:r>
            <a:endParaRPr lang="en-US" altLang="zh-CN" sz="1800" b="1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r>
              <a:rPr lang="en-US" altLang="zh-CN" sz="1800" b="1" dirty="0">
                <a:latin typeface="Tahoma" panose="020B0604030504040204" pitchFamily="34" charset="0"/>
                <a:ea typeface="宋体" panose="02010600030101010101" pitchFamily="2" charset="-122"/>
              </a:rPr>
              <a:t>	    String output=“</a:t>
            </a:r>
            <a:r>
              <a:rPr lang="zh-CN" altLang="en-US" sz="1800" b="1" dirty="0">
                <a:latin typeface="Tahoma" panose="020B0604030504040204" pitchFamily="34" charset="0"/>
                <a:ea typeface="宋体" panose="02010600030101010101" pitchFamily="2" charset="-122"/>
              </a:rPr>
              <a:t>你中奖的几率是</a:t>
            </a:r>
            <a:r>
              <a:rPr lang="en-US" altLang="zh-CN" sz="1800" b="1" dirty="0">
                <a:latin typeface="Tahoma" panose="020B0604030504040204" pitchFamily="34" charset="0"/>
                <a:ea typeface="宋体" panose="02010600030101010101" pitchFamily="2" charset="-122"/>
              </a:rPr>
              <a:t>1/”+result;</a:t>
            </a:r>
            <a:endParaRPr lang="en-US" altLang="zh-CN" sz="1800" b="1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r>
              <a:rPr lang="en-US" altLang="zh-CN" sz="1800" b="1" dirty="0">
                <a:latin typeface="Tahoma" panose="020B0604030504040204" pitchFamily="34" charset="0"/>
                <a:ea typeface="宋体" panose="02010600030101010101" pitchFamily="2" charset="-122"/>
              </a:rPr>
              <a:t>                  JOptionPane.showMessageDialog(null, output);</a:t>
            </a:r>
            <a:endParaRPr lang="en-US" altLang="zh-CN" sz="1800" b="1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r>
              <a:rPr lang="en-US" altLang="zh-CN" sz="1800" b="1" dirty="0">
                <a:latin typeface="Tahoma" panose="020B0604030504040204" pitchFamily="34" charset="0"/>
                <a:ea typeface="宋体" panose="02010600030101010101" pitchFamily="2" charset="-122"/>
              </a:rPr>
              <a:t>	    System.exit(0);</a:t>
            </a:r>
            <a:endParaRPr lang="en-US" altLang="zh-CN" sz="1800" b="1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r>
              <a:rPr lang="en-US" altLang="zh-CN" sz="1800" b="1" dirty="0">
                <a:latin typeface="Tahoma" panose="020B0604030504040204" pitchFamily="34" charset="0"/>
                <a:ea typeface="宋体" panose="02010600030101010101" pitchFamily="2" charset="-122"/>
              </a:rPr>
              <a:t>}</a:t>
            </a:r>
            <a:endParaRPr lang="en-US" altLang="zh-CN" sz="1800" b="1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r>
              <a:rPr lang="en-US" altLang="zh-CN" sz="1800" b="1" dirty="0">
                <a:latin typeface="Tahoma" panose="020B0604030504040204" pitchFamily="34" charset="0"/>
                <a:ea typeface="宋体" panose="02010600030101010101" pitchFamily="2" charset="-122"/>
              </a:rPr>
              <a:t>}</a:t>
            </a:r>
            <a:endParaRPr lang="en-US" altLang="zh-CN" sz="1800" b="1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1.4 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其他集成运行环境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728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304800" y="1371600"/>
            <a:ext cx="8610600" cy="52578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现在常用的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Java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项目开发环境有：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Eclipse 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、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JBuilder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、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Sun Java Studio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、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IntelliJ IDEA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、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Java Workshop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、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NetBeans IDE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、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Gel+J2SDK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、</a:t>
            </a:r>
            <a:r>
              <a:rPr kumimoji="1" lang="en-US" altLang="zh-CN" sz="28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JCreator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+J2SDK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、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JDK+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记事本、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EditPlus+J2SDK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等等。上节中的例子就是采用的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/>
                <a:ea typeface="+mn-ea"/>
                <a:cs typeface="+mn-cs"/>
              </a:rPr>
              <a:t>“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JDK+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记事本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/>
                <a:ea typeface="+mn-ea"/>
                <a:cs typeface="+mn-cs"/>
              </a:rPr>
              <a:t>”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的环境。针对不同的软件系统规模和不同的应用领域，可以采用适合自己开发的工具。下面将介绍三款流行的开发工具。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1.4 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其他集成运行环境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830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304800" y="1371600"/>
            <a:ext cx="8610600" cy="52578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1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、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GEL</a:t>
            </a:r>
            <a:endParaRPr kumimoji="1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GEL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为用户提供了相当强大的功能，例如项目管理功能，项目模板功能，可个性化设置语法高亮属性、行数、类浏览器、标签文档、多功能编绎器，向导功能以及完全可自定义的用户界面。</a:t>
            </a:r>
            <a:endParaRPr kumimoji="1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GEL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小巧，同时很好的支持汉字。与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JDK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完美无逢集成。缺点是只能进行简单的程序开发，不能进行企业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J2EE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的开发应用。非常适合初学者学习使用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Java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。</a:t>
            </a:r>
            <a:endParaRPr kumimoji="1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其下载地址为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http://www.gexperts.com/download.html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。目前最新版本为</a:t>
            </a:r>
            <a:endParaRPr kumimoji="1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Gel version 1.0 RC39, 4.3MB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。其开发界面如图 </a:t>
            </a:r>
            <a:endParaRPr kumimoji="1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1.4 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其他集成运行环境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0178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288" y="1196975"/>
            <a:ext cx="8497887" cy="54879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1.4 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其他集成运行环境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035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304800" y="1371600"/>
            <a:ext cx="8610600" cy="52578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2. Eclipse</a:t>
            </a:r>
            <a:endParaRPr kumimoji="1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          Eclipse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是一种可扩展的免费开放源代码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IDE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。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2001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年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11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月，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IBM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公司捐出价值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4,000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万美元的源代码组建了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Eclipse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联盟，并由该联盟负责这种工具的后续开发。集成开发环境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(IDE)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经常将其应用范围限定在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/>
                <a:ea typeface="+mn-ea"/>
                <a:cs typeface="+mn-cs"/>
              </a:rPr>
              <a:t>“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开发、构建和调试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/>
                <a:ea typeface="+mn-ea"/>
                <a:cs typeface="+mn-cs"/>
              </a:rPr>
              <a:t>”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的周期之中。为了帮助集成开发环境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(IDE)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克服目前的局限性，业界厂商合作创建了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Eclipse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平台。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Eclipse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允许在同一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IDE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中集成来自不同供应商的工具，并实现了工具之间的互操作性，从而显著改变了项目工作流程，使开发者可以专注在实际的嵌入式目标上。</a:t>
            </a:r>
            <a:b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</a:b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　　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Eclipse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的最大特点是它能接受由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Java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开发者自己编写的开放源代码插件，这类似于微软公司的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Visual Studio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和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Sun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公司的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NetBeans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平台。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Eclipse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为工具开发商提供了更好的灵活性，使他们能更好地控制自己的软件技术。目前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Eclipse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联盟已推出其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Eclipse3.1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版软件，这是一款非常受欢迎的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Java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开发工具，这国内的用户越来越多，实际上用它开发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Java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的人员是最多的。用户可从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  <a:hlinkClick r:id="rId1"/>
              </a:rPr>
              <a:t>http://www.eclipse.org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下载最新版本。</a:t>
            </a:r>
            <a:endParaRPr kumimoji="1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1.4 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其他集成运行环境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222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4213" y="1341438"/>
            <a:ext cx="7920037" cy="52974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6738" name="Rectangle 2"/>
          <p:cNvSpPr>
            <a:spLocks noGrp="1" noChangeArrowheads="1"/>
          </p:cNvSpPr>
          <p:nvPr>
            <p:ph type="ctrTitle"/>
          </p:nvPr>
        </p:nvSpPr>
        <p:spPr/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第</a:t>
            </a:r>
            <a:r>
              <a:rPr kumimoji="1" lang="en-US" altLang="zh-CN" sz="4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</a:t>
            </a:r>
            <a:r>
              <a:rPr kumimoji="1" lang="zh-CN" altLang="en-US" sz="4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章 </a:t>
            </a:r>
            <a:r>
              <a:rPr kumimoji="1" lang="en-US" altLang="zh-CN" sz="4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Java</a:t>
            </a:r>
            <a:r>
              <a:rPr kumimoji="1" lang="zh-CN" altLang="en-US" sz="4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语言概述</a:t>
            </a:r>
            <a:endParaRPr kumimoji="1" lang="zh-CN" altLang="en-US" sz="44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1.4 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其他集成运行环境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240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304800" y="1371600"/>
            <a:ext cx="8610600" cy="52578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3.JBuilder</a:t>
            </a:r>
            <a:endParaRPr kumimoji="1" lang="en-US" altLang="zh-CN" sz="2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JBuilder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是一款大型的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Java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集成开发环境，它能满足很多方面的应用，尤其是对于服务器和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EJB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开发。下面简单介绍一下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JBuilder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的特点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: </a:t>
            </a:r>
            <a:endParaRPr kumimoji="1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JBuilder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支持最新的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Java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技术，包括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Applet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、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JSP/Servlets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、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JavaBean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以及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EJB(Enterprise JavaBeans)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的应用。</a:t>
            </a:r>
            <a:endParaRPr kumimoji="1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用户可以自动地生成基于后端数据库表的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EJB Java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类，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JBuilder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同时还简化了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EJB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的自动部署功能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.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此外它还支持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CORBA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，相应的向导程序有助于用户全面地管理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IDL(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分布应用程序所必需的接口定义语言，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Interface Definition Language)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和控制远程对象。</a:t>
            </a:r>
            <a:endParaRPr kumimoji="1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JBuilder 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加速了企业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JavaBeans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，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WEB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服务器，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XML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，移动产品和数据库应用开发，双向可视化设计工具和迅速调用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J2EE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应用服务器，这些应用服务器包括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BEA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/>
                <a:ea typeface="+mn-ea"/>
                <a:cs typeface="+mn-cs"/>
              </a:rPr>
              <a:t>®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WebLogic,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/>
                <a:ea typeface="+mn-ea"/>
                <a:cs typeface="+mn-cs"/>
              </a:rPr>
              <a:t>®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IBM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/>
                <a:ea typeface="+mn-ea"/>
                <a:cs typeface="+mn-cs"/>
              </a:rPr>
              <a:t>®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WebSphere,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/>
                <a:ea typeface="+mn-ea"/>
                <a:cs typeface="+mn-cs"/>
              </a:rPr>
              <a:t>®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Sybase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/>
                <a:ea typeface="+mn-ea"/>
                <a:cs typeface="+mn-cs"/>
              </a:rPr>
              <a:t>®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EAServer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, JBoss,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/>
                <a:ea typeface="+mn-ea"/>
                <a:cs typeface="+mn-cs"/>
              </a:rPr>
              <a:t>®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和 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integrated Borland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/>
                <a:ea typeface="+mn-ea"/>
                <a:cs typeface="+mn-cs"/>
              </a:rPr>
              <a:t>®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Enterprise Server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。拥有创新强大的</a:t>
            </a:r>
            <a:r>
              <a:rPr kumimoji="1" lang="en-US" altLang="zh-CN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JavaServer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/>
                <a:ea typeface="+mn-ea"/>
                <a:cs typeface="+mn-cs"/>
              </a:rPr>
              <a:t>™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Faces, Struts, 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和 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Web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服务设计工具，支持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JDK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/>
                <a:ea typeface="+mn-ea"/>
                <a:cs typeface="+mn-cs"/>
              </a:rPr>
              <a:t>™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5.0 (J2SE 5.0), UML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代码可视化，分布式因子分解，代码审核，企业单位测试，支持多语控制系统。</a:t>
            </a:r>
            <a:endParaRPr kumimoji="1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1.4 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其他集成运行环境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342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304800" y="1371600"/>
            <a:ext cx="8610600" cy="52578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1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JBuilder</a:t>
            </a: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能用</a:t>
            </a: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Servlet</a:t>
            </a: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和</a:t>
            </a: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JSP</a:t>
            </a: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开发和调试动态</a:t>
            </a: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Web </a:t>
            </a: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应用。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利用</a:t>
            </a:r>
            <a:r>
              <a:rPr kumimoji="1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JBuilder</a:t>
            </a: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可创建</a:t>
            </a: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没有专有代码和标记</a:t>
            </a: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)</a:t>
            </a: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纯</a:t>
            </a: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Java2</a:t>
            </a: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应用。由于</a:t>
            </a:r>
            <a:r>
              <a:rPr kumimoji="1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JBuilder</a:t>
            </a: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是用纯</a:t>
            </a: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Java</a:t>
            </a: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语言编写的，其代码不含任何专属代码和标记，它支持最新的</a:t>
            </a: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Java</a:t>
            </a: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标准。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1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JBuilder</a:t>
            </a: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拥有专业化的图形调试界面，支持远程调试和多线程调试，调试器支持各种</a:t>
            </a: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JDK</a:t>
            </a: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版本</a:t>
            </a: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,</a:t>
            </a: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包括</a:t>
            </a: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J2ME/J2SE/J2EE</a:t>
            </a: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。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1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JBuilder</a:t>
            </a: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环境开发软件很方便，它是纯的</a:t>
            </a: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Java </a:t>
            </a: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开发环境，适合企业的</a:t>
            </a: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J2EE</a:t>
            </a: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开发；缺点是往往一开始人们难于把握整个程序各部分之间的关系，对机器的硬件要求较高，内存开销大，这时运行速度显得较慢。</a:t>
            </a:r>
            <a:endParaRPr kumimoji="1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1.4 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其他集成运行环境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5298" name="Picture 5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0" y="1125538"/>
            <a:ext cx="7993063" cy="55435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Questions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？</a:t>
            </a: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 bwMode="auto">
          <a:ln>
            <a:noFill/>
          </a:ln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主要内容</a:t>
            </a:r>
            <a:r>
              <a:rPr kumimoji="1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:</a:t>
            </a:r>
            <a:endParaRPr kumimoji="1" lang="en-US" altLang="zh-CN" sz="40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971550" y="1371600"/>
            <a:ext cx="7993063" cy="5153025"/>
          </a:xfrm>
          <a:solidFill>
            <a:srgbClr val="C0C0C0"/>
          </a:solidFill>
          <a:ln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1.1 Java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语言的产生及其特点 </a:t>
            </a: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1.2 Java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运行环境与开发环境</a:t>
            </a: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1.3 Java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程序举例</a:t>
            </a: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1.4 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其他集成运行环境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(IDE)</a:t>
            </a:r>
            <a:endParaRPr kumimoji="1" lang="en-US" altLang="zh-CN" sz="2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1" lang="en-US" altLang="zh-CN" sz="2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1" lang="en-US" altLang="zh-CN" sz="2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1" lang="en-US" altLang="zh-CN" sz="2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172" name="AutoShape 4"/>
          <p:cNvSpPr/>
          <p:nvPr/>
        </p:nvSpPr>
        <p:spPr>
          <a:xfrm>
            <a:off x="354013" y="1430338"/>
            <a:ext cx="617537" cy="485775"/>
          </a:xfrm>
          <a:prstGeom prst="rightArrow">
            <a:avLst>
              <a:gd name="adj1" fmla="val 50000"/>
              <a:gd name="adj2" fmla="val 31775"/>
            </a:avLst>
          </a:prstGeom>
          <a:solidFill>
            <a:schemeClr val="hlink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1.1 Java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语言的产生及其特点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971550" y="1371600"/>
            <a:ext cx="7993063" cy="5153025"/>
          </a:xfrm>
          <a:solidFill>
            <a:srgbClr val="FF99CC"/>
          </a:solidFill>
          <a:ln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1.1.1 Java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语言发展简史</a:t>
            </a: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1.1.2 Java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虚拟机</a:t>
            </a: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1.1.3 Java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平台是不断扩展的计算平台</a:t>
            </a: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1.1.4 Java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语言的特点</a:t>
            </a: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1.1.5 Java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与</a:t>
            </a:r>
            <a:r>
              <a: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C/C++</a:t>
            </a:r>
            <a:r>
              <a: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语言的异同</a:t>
            </a:r>
            <a:endParaRPr kumimoji="1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1" lang="en-US" altLang="zh-CN" sz="2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701" name="AutoShape 5"/>
          <p:cNvSpPr/>
          <p:nvPr/>
        </p:nvSpPr>
        <p:spPr>
          <a:xfrm>
            <a:off x="354013" y="1430338"/>
            <a:ext cx="617537" cy="485775"/>
          </a:xfrm>
          <a:prstGeom prst="rightArrow">
            <a:avLst>
              <a:gd name="adj1" fmla="val 50000"/>
              <a:gd name="adj2" fmla="val 31775"/>
            </a:avLst>
          </a:prstGeom>
          <a:solidFill>
            <a:schemeClr val="hlink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7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7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9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Java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语言产生的背景</a:t>
            </a: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计算机网络的出现使得计算模式进入了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网络计算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时代。（集中计算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-&gt;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分散计算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-&gt;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网络计算）</a:t>
            </a:r>
            <a:endParaRPr kumimoji="1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网络计算模式的一个特点：网络中的计算机是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异构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的，即计算机的类型和运行的操作系统可能各不相同。</a:t>
            </a:r>
            <a:endParaRPr kumimoji="1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网络计算模式的另一个特点：代码能够通过网络在各种计算机之间迁移，需要一种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跨平台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的编程语言。</a:t>
            </a:r>
            <a:endParaRPr kumimoji="1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1.1.1 Java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语言发展简史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312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323850" y="1196975"/>
            <a:ext cx="8610600" cy="52578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1991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年，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Sun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公司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成立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了一个名为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/>
                <a:ea typeface="+mn-ea"/>
                <a:cs typeface="+mn-cs"/>
              </a:rPr>
              <a:t>“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Green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/>
                <a:ea typeface="+mn-ea"/>
                <a:cs typeface="+mn-cs"/>
              </a:rPr>
              <a:t>”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的项目组，其目的是为家用消费电子产品开发一个分布式代码系统，这样可以给电冰箱、电视机等家用电器编写程序，对它们进行控制，与它们进行信息交互，这种新语言被命名为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“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OAK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”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。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James Gosling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是该项目组的领导人。</a:t>
            </a:r>
            <a:endParaRPr kumimoji="1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楷体_GB2312" pitchFamily="49" charset="-122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1993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+mn-ea"/>
                <a:cs typeface="+mn-cs"/>
              </a:rPr>
              <a:t>年交互式家用电器市场开始滑坡，而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Internet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+mn-ea"/>
                <a:cs typeface="+mn-cs"/>
              </a:rPr>
              <a:t>正处于蓬勃发展时期，因此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Sun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+mn-ea"/>
                <a:cs typeface="+mn-cs"/>
              </a:rPr>
              <a:t>公司将目标市场转向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Internet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+mn-ea"/>
                <a:cs typeface="+mn-cs"/>
              </a:rPr>
              <a:t>应用。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1995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+mn-ea"/>
                <a:cs typeface="+mn-cs"/>
              </a:rPr>
              <a:t>年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Sun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+mn-ea"/>
                <a:cs typeface="+mn-cs"/>
              </a:rPr>
              <a:t>公司的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HotJava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+mn-ea"/>
                <a:cs typeface="+mn-cs"/>
              </a:rPr>
              <a:t>浏览器问世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1996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年，发布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JDK1.0</a:t>
            </a:r>
            <a:endParaRPr kumimoji="1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1997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年，发布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JDK1.1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1998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年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12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月，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JDK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迎来了一个里程牌式的版本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JDK1.2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（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J2SE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，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J2EE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，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J2ME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）</a:t>
            </a:r>
            <a:endParaRPr kumimoji="1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2000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年，发布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JDK1.3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2002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年，发布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JDK1.4  </a:t>
            </a:r>
            <a:endParaRPr kumimoji="1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…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1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294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4813" y="2759075"/>
            <a:ext cx="8334375" cy="36957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COMMONDATA" val="eyJoZGlkIjoiYjA3ZjlhMWZlZjMwZjMwNGY3OGI3ZWYxNTIxNGFkMTkifQ=="/>
</p:tagLst>
</file>

<file path=ppt/theme/theme1.xml><?xml version="1.0" encoding="utf-8"?>
<a:theme xmlns:a="http://schemas.openxmlformats.org/drawingml/2006/main" name="程序设计技术课件模板">
  <a:themeElements>
    <a:clrScheme name="程序设计技术课件模板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程序设计技术课件模板">
      <a:majorFont>
        <a:latin typeface="Tahoma"/>
        <a:ea typeface="华文新魏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程序设计技术课件模板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程序设计技术课件模板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程序设计技术课件模板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程序设计技术课件模板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程序设计技术课件模板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程序设计技术课件模板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程序设计技术课件模板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程序设计技术课件模板</Template>
  <TotalTime>0</TotalTime>
  <Words>8889</Words>
  <Application>WPS 演示</Application>
  <PresentationFormat/>
  <Paragraphs>362</Paragraphs>
  <Slides>53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7" baseType="lpstr">
      <vt:lpstr>Arial</vt:lpstr>
      <vt:lpstr>宋体</vt:lpstr>
      <vt:lpstr>Wingdings</vt:lpstr>
      <vt:lpstr>Tahoma</vt:lpstr>
      <vt:lpstr>华文新魏</vt:lpstr>
      <vt:lpstr>仿宋_GB2312</vt:lpstr>
      <vt:lpstr>仿宋</vt:lpstr>
      <vt:lpstr>Times New Roman</vt:lpstr>
      <vt:lpstr>Times New Roman</vt:lpstr>
      <vt:lpstr>楷体_GB2312</vt:lpstr>
      <vt:lpstr>新宋体</vt:lpstr>
      <vt:lpstr>微软雅黑</vt:lpstr>
      <vt:lpstr>Arial Unicode MS</vt:lpstr>
      <vt:lpstr>程序设计技术课件模板</vt:lpstr>
      <vt:lpstr>《Java程序设计》</vt:lpstr>
      <vt:lpstr>教材</vt:lpstr>
      <vt:lpstr>成绩组成</vt:lpstr>
      <vt:lpstr>课程群</vt:lpstr>
      <vt:lpstr>第1章 Java语言概述</vt:lpstr>
      <vt:lpstr>主要内容:</vt:lpstr>
      <vt:lpstr>1.1 Java语言的产生及其特点</vt:lpstr>
      <vt:lpstr>Java语言产生的背景</vt:lpstr>
      <vt:lpstr>1.1.1 Java语言发展简史</vt:lpstr>
      <vt:lpstr>James Gosling（Java语言之父）</vt:lpstr>
      <vt:lpstr>Tiobe（ "The Importance of Being Earnest"）排行榜</vt:lpstr>
      <vt:lpstr>谁才是最好的编程语言？</vt:lpstr>
      <vt:lpstr>1.1.2 Java虚拟机</vt:lpstr>
      <vt:lpstr>PowerPoint 演示文稿</vt:lpstr>
      <vt:lpstr>1.1.3 Java是不断扩展的计算平台</vt:lpstr>
      <vt:lpstr>1.1.3 Java是不断扩展的计算平台</vt:lpstr>
      <vt:lpstr>1.1.4 Java语言的特点</vt:lpstr>
      <vt:lpstr>1.1.4 Java语言的特点</vt:lpstr>
      <vt:lpstr>1.1.4 Java语言的特点</vt:lpstr>
      <vt:lpstr>1.1.5 Java与C/C++语言的异同</vt:lpstr>
      <vt:lpstr>Java黑的观点</vt:lpstr>
      <vt:lpstr>第1章 Java语言概述</vt:lpstr>
      <vt:lpstr>1.2 Java运行环境与开发环境</vt:lpstr>
      <vt:lpstr>1.2.1 Java运行环境</vt:lpstr>
      <vt:lpstr>1.2.2 Java SDK开发环境</vt:lpstr>
      <vt:lpstr>1.2.2 Java SDK开发环境</vt:lpstr>
      <vt:lpstr>1.2.2 Java SDK开发环境</vt:lpstr>
      <vt:lpstr>1.2.2 Java SDK开发环境</vt:lpstr>
      <vt:lpstr>1.2.2 Java SDK开发环境</vt:lpstr>
      <vt:lpstr>1.2.3 JDK开发环境工具简单介绍</vt:lpstr>
      <vt:lpstr>第1章 Java语言概述</vt:lpstr>
      <vt:lpstr>1.3 Java程序举例</vt:lpstr>
      <vt:lpstr>1.3.1 简单的Java应用程序</vt:lpstr>
      <vt:lpstr>1.3.1 简单的Java应用程序</vt:lpstr>
      <vt:lpstr>1.3.1 简单的Java应用程序</vt:lpstr>
      <vt:lpstr>1.3.1 简单的Java应用程序</vt:lpstr>
      <vt:lpstr>1.3.1 简单的Java应用程序</vt:lpstr>
      <vt:lpstr>1.3.1 简单的Java应用程序</vt:lpstr>
      <vt:lpstr>1.3.1 简单的Java应用程序</vt:lpstr>
      <vt:lpstr>1.3.1 简单的Java应用程序</vt:lpstr>
      <vt:lpstr>1.3.1 简单的Java应用程序</vt:lpstr>
      <vt:lpstr>1.3.1 简单的Java应用程序</vt:lpstr>
      <vt:lpstr>1.3.1 简单的Java应用程序</vt:lpstr>
      <vt:lpstr>1.3.1 简单的Java应用程序</vt:lpstr>
      <vt:lpstr>1.4 其他集成运行环境</vt:lpstr>
      <vt:lpstr>1.4 其他集成运行环境</vt:lpstr>
      <vt:lpstr>1.4 其他集成运行环境</vt:lpstr>
      <vt:lpstr>1.4 其他集成运行环境</vt:lpstr>
      <vt:lpstr>1.4 其他集成运行环境</vt:lpstr>
      <vt:lpstr>1.4 其他集成运行环境</vt:lpstr>
      <vt:lpstr>1.4 其他集成运行环境</vt:lpstr>
      <vt:lpstr>1.4 其他集成运行环境</vt:lpstr>
      <vt:lpstr>Questions？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程序设计技术-第1章</dc:title>
  <dc:creator>lizhixing</dc:creator>
  <cp:lastModifiedBy>豫章故人</cp:lastModifiedBy>
  <cp:revision>236</cp:revision>
  <dcterms:created xsi:type="dcterms:W3CDTF">2005-02-14T14:23:00Z</dcterms:created>
  <dcterms:modified xsi:type="dcterms:W3CDTF">2023-09-06T07:35:32Z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CC739AEBE808408FB4ED61497024C23C_13</vt:lpwstr>
  </property>
  <property fmtid="{D5CDD505-2E9C-101B-9397-08002B2CF9AE}" pid="3" name="KSOProductBuildVer">
    <vt:lpwstr>2052-12.1.0.15358</vt:lpwstr>
  </property>
</Properties>
</file>